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7" r:id="rId5"/>
    <p:sldId id="302" r:id="rId6"/>
    <p:sldId id="301" r:id="rId7"/>
    <p:sldId id="311" r:id="rId8"/>
    <p:sldId id="295" r:id="rId9"/>
    <p:sldId id="263" r:id="rId10"/>
    <p:sldId id="264" r:id="rId11"/>
    <p:sldId id="323" r:id="rId12"/>
    <p:sldId id="265" r:id="rId13"/>
    <p:sldId id="267" r:id="rId14"/>
    <p:sldId id="266" r:id="rId15"/>
    <p:sldId id="296" r:id="rId16"/>
    <p:sldId id="269" r:id="rId17"/>
    <p:sldId id="322" r:id="rId18"/>
    <p:sldId id="314" r:id="rId19"/>
    <p:sldId id="270" r:id="rId20"/>
    <p:sldId id="281" r:id="rId21"/>
    <p:sldId id="299" r:id="rId22"/>
    <p:sldId id="271" r:id="rId23"/>
    <p:sldId id="300" r:id="rId24"/>
    <p:sldId id="282" r:id="rId25"/>
    <p:sldId id="283" r:id="rId26"/>
    <p:sldId id="315" r:id="rId27"/>
    <p:sldId id="284" r:id="rId28"/>
    <p:sldId id="298" r:id="rId29"/>
    <p:sldId id="321" r:id="rId30"/>
    <p:sldId id="285" r:id="rId31"/>
    <p:sldId id="272" r:id="rId32"/>
    <p:sldId id="297" r:id="rId33"/>
    <p:sldId id="316" r:id="rId34"/>
    <p:sldId id="317" r:id="rId35"/>
    <p:sldId id="260" r:id="rId36"/>
    <p:sldId id="319" r:id="rId37"/>
    <p:sldId id="304" r:id="rId38"/>
    <p:sldId id="305" r:id="rId39"/>
    <p:sldId id="308" r:id="rId40"/>
    <p:sldId id="306" r:id="rId41"/>
    <p:sldId id="307" r:id="rId42"/>
    <p:sldId id="310" r:id="rId43"/>
    <p:sldId id="318" r:id="rId44"/>
    <p:sldId id="309" r:id="rId45"/>
    <p:sldId id="320" r:id="rId46"/>
    <p:sldId id="261" r:id="rId47"/>
  </p:sldIdLst>
  <p:sldSz cx="9144000" cy="6858000" type="screen4x3"/>
  <p:notesSz cx="6858000" cy="9144000"/>
  <p:defaultTextStyle>
    <a:defPPr>
      <a:defRPr lang="es-E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B5999"/>
    <a:srgbClr val="FFCCCC"/>
    <a:srgbClr val="CCFF99"/>
    <a:srgbClr val="FFFFCC"/>
    <a:srgbClr val="9A9BA8"/>
    <a:srgbClr val="96A5D2"/>
    <a:srgbClr val="ECECED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>
        <p:scale>
          <a:sx n="91" d="100"/>
          <a:sy n="91" d="100"/>
        </p:scale>
        <p:origin x="-5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5B6E72-F951-4657-8564-BA91C1A11D3B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FF437F-DD70-4137-A951-3F5D4CF448F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33096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FA2B7D-A98F-4067-919A-1566490ABA82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948D85-B96E-4001-B92B-1AF5BC723B9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0835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92759B-A032-4F43-A359-3F46FB975A74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C4CA3B-5C62-4B3C-A407-E0095387683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011640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EB5974-F4B2-415C-9254-633D3D853BB3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E14AD-D74C-4F13-BCB4-B1D9EA212DCD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6470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CAB7AC-4A5A-45E0-96B2-B2DD52282A62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26CCF9-96C1-460F-9C96-A31F6728A360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931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C816CF-2421-4293-B0DE-7D4E1283C072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3A7EAA-03AE-4FFE-A4D7-782A0F7A3D44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5609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3EFCF3-A9C1-4657-9587-68A90F8CA1C4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381F2A-E39B-4E30-9254-6609383B583D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108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ECEB0D-5512-4083-AF44-CAEAF338DF12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C2033D-C628-4A8D-A309-EA32FA01841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5998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7E7BB5-DCB4-4B4B-84BF-21D08C75055B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2D3BE3-657C-4E0F-8695-338A85016203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32971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49D498-6D8F-4BB2-97E9-E02BBC1A4DF3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880E0-B722-495A-83A3-4D82587DDF0E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461313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4A5BA6-0635-4162-9192-2AFD09297CBF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DDC19-C3ED-44C2-9A96-1E1FA03961A5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39159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 para editar título</a:t>
            </a:r>
            <a:endParaRPr lang="es-ES" smtClean="0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ES" smtClean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51512DAD-8DFF-49CD-96E2-5E28233586B9}" type="datetimeFigureOut">
              <a:rPr lang="es-ES"/>
              <a:pPr/>
              <a:t>15/08/2015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971E1AD-4242-4EB4-B09C-BE9FC560D207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e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22.png"/><Relationship Id="rId9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790700" y="4102101"/>
            <a:ext cx="5588000" cy="654050"/>
          </a:xfrm>
          <a:prstGeom prst="roundRect">
            <a:avLst>
              <a:gd name="adj" fmla="val 5129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331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300" y="3429000"/>
            <a:ext cx="9144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183736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2355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38828" y="1712914"/>
            <a:ext cx="3065463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58" name="TextBox 13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3B5999"/>
                </a:solidFill>
              </a:rPr>
              <a:t>Database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43628" y="4273549"/>
            <a:ext cx="2487613" cy="88265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60" name="TextBox 11"/>
          <p:cNvSpPr txBox="1">
            <a:spLocks noChangeArrowheads="1"/>
          </p:cNvSpPr>
          <p:nvPr/>
        </p:nvSpPr>
        <p:spPr bwMode="auto">
          <a:xfrm>
            <a:off x="6826251" y="4452938"/>
            <a:ext cx="11208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143628" y="5457826"/>
            <a:ext cx="2487613" cy="88265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6418266" y="5637214"/>
            <a:ext cx="19383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b="1" dirty="0">
                <a:solidFill>
                  <a:schemeClr val="bg1"/>
                </a:solidFill>
              </a:rPr>
              <a:t>RELIABILITY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7023101" y="3259139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44488" y="1854200"/>
            <a:ext cx="5180012" cy="1990726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449264" y="2058989"/>
            <a:ext cx="5075237" cy="166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</a:rPr>
              <a:t>IT IS USED PRIMARILY AS A </a:t>
            </a:r>
            <a:r>
              <a:rPr lang="es-ES" sz="2000" b="1" i="1" dirty="0">
                <a:solidFill>
                  <a:schemeClr val="bg1"/>
                </a:solidFill>
              </a:rPr>
              <a:t>KEY STORE OF VALUE </a:t>
            </a:r>
            <a:r>
              <a:rPr lang="es-ES" dirty="0">
                <a:solidFill>
                  <a:schemeClr val="bg1"/>
                </a:solidFill>
              </a:rPr>
              <a:t>WHEN THE DATA ARE RANDOMLY DISTRIBUTED AMONG A LARGE NUMBER  OF CASES LOGICAL.</a:t>
            </a:r>
          </a:p>
          <a:p>
            <a:pPr algn="just">
              <a:lnSpc>
                <a:spcPct val="80000"/>
              </a:lnSpc>
            </a:pPr>
            <a:endParaRPr lang="es-ES" dirty="0">
              <a:solidFill>
                <a:schemeClr val="bg1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</a:rPr>
              <a:t>THIS LOGICAL INSTANCES EXTEND ACROSS PHYSICAL NODES AND LOAD BALANCING IS DONE AT PHYSICAL NODE.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44488" y="4419600"/>
            <a:ext cx="5180012" cy="2181226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567" name="Rectangle 2"/>
          <p:cNvSpPr>
            <a:spLocks noChangeArrowheads="1"/>
          </p:cNvSpPr>
          <p:nvPr/>
        </p:nvSpPr>
        <p:spPr bwMode="auto">
          <a:xfrm>
            <a:off x="449264" y="4525963"/>
            <a:ext cx="50752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</a:rPr>
              <a:t>FACEBOOK HAS DEVELOPED A </a:t>
            </a:r>
            <a:r>
              <a:rPr lang="es-ES" sz="2000" b="1" i="1" dirty="0">
                <a:solidFill>
                  <a:schemeClr val="bg1"/>
                </a:solidFill>
              </a:rPr>
              <a:t>CUSTOM PARTITIONING SCHEME </a:t>
            </a:r>
            <a:r>
              <a:rPr lang="es-ES" dirty="0">
                <a:solidFill>
                  <a:schemeClr val="bg1"/>
                </a:solidFill>
              </a:rPr>
              <a:t>WHICH IS ASSIGNED A GLOBAL ID FOR ALL </a:t>
            </a:r>
            <a:r>
              <a:rPr lang="es-ES" dirty="0" smtClean="0">
                <a:solidFill>
                  <a:schemeClr val="bg1"/>
                </a:solidFill>
              </a:rPr>
              <a:t>DATA.</a:t>
            </a:r>
            <a:endParaRPr lang="es-ES" dirty="0">
              <a:solidFill>
                <a:schemeClr val="bg1"/>
              </a:solidFill>
            </a:endParaRPr>
          </a:p>
          <a:p>
            <a:pPr algn="just">
              <a:lnSpc>
                <a:spcPct val="80000"/>
              </a:lnSpc>
            </a:pPr>
            <a:endParaRPr lang="es-ES" dirty="0">
              <a:solidFill>
                <a:schemeClr val="bg1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</a:rPr>
              <a:t>THEY ALSO HAVE A </a:t>
            </a:r>
            <a:r>
              <a:rPr lang="es-ES" sz="2000" b="1" i="1" dirty="0">
                <a:solidFill>
                  <a:schemeClr val="bg1"/>
                </a:solidFill>
              </a:rPr>
              <a:t>CUSTOM SCHEMA FILE </a:t>
            </a:r>
            <a:r>
              <a:rPr lang="es-ES" dirty="0">
                <a:solidFill>
                  <a:schemeClr val="bg1"/>
                </a:solidFill>
              </a:rPr>
              <a:t>THAT IS BASED ON THE AMOUNT OF COMMON DATA AND THE LATEST IS ON A PER USER BASIS. MOST OF THE DATA ARE RANDOMLY DISTRIBUTED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568" name="Rectangle 22"/>
          <p:cNvSpPr>
            <a:spLocks noChangeArrowheads="1"/>
          </p:cNvSpPr>
          <p:nvPr/>
        </p:nvSpPr>
        <p:spPr bwMode="auto">
          <a:xfrm>
            <a:off x="449264" y="3957639"/>
            <a:ext cx="2346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B5999"/>
                </a:solidFill>
              </a:rPr>
              <a:t>CUSTOMIZATION</a:t>
            </a:r>
            <a:endParaRPr lang="en-US" sz="2400" dirty="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560" grpId="0"/>
      <p:bldP spid="17" grpId="0" animBg="1"/>
      <p:bldP spid="23562" grpId="0"/>
      <p:bldP spid="13" grpId="0" animBg="1"/>
      <p:bldP spid="21" grpId="0" animBg="1"/>
      <p:bldP spid="23565" grpId="0"/>
      <p:bldP spid="22" grpId="0" animBg="1"/>
      <p:bldP spid="23567" grpId="0"/>
      <p:bldP spid="23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67712" y="-1"/>
            <a:ext cx="14455657" cy="7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12673" y="352639"/>
            <a:ext cx="722033" cy="5606726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3139356">
            <a:off x="7610150" y="6153519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47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63753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PHP &amp; HIPHOP</a:t>
            </a: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338139" y="1273175"/>
            <a:ext cx="8467725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</a:pPr>
            <a:r>
              <a:rPr lang="es-ES" sz="2000" dirty="0">
                <a:solidFill>
                  <a:srgbClr val="3B5999"/>
                </a:solidFill>
              </a:rPr>
              <a:t>IT IS A GOOD WEB PROGRAMMING LANGUAGE WITH </a:t>
            </a:r>
            <a:r>
              <a:rPr lang="es-ES" sz="2400" b="1" i="1" dirty="0">
                <a:solidFill>
                  <a:srgbClr val="3B5999"/>
                </a:solidFill>
              </a:rPr>
              <a:t>EXTENSIVE SUPPORT, ACTIVE DEVELOPER COMMUNITY </a:t>
            </a:r>
            <a:r>
              <a:rPr lang="es-ES" sz="2000" dirty="0">
                <a:solidFill>
                  <a:srgbClr val="3B5999"/>
                </a:solidFill>
              </a:rPr>
              <a:t>AND </a:t>
            </a:r>
            <a:r>
              <a:rPr lang="es-ES" sz="2400" b="1" i="1" dirty="0">
                <a:solidFill>
                  <a:srgbClr val="3B5999"/>
                </a:solidFill>
              </a:rPr>
              <a:t>RAPID INTERACTION</a:t>
            </a:r>
            <a:r>
              <a:rPr lang="es-ES" sz="2000" dirty="0">
                <a:solidFill>
                  <a:srgbClr val="3B5999"/>
                </a:solidFill>
              </a:rPr>
              <a:t>. IT IS A DYNAMICALLY TYPED LANGUAGE (</a:t>
            </a:r>
            <a:r>
              <a:rPr lang="es-ES" sz="2400" b="1" i="1" dirty="0">
                <a:solidFill>
                  <a:srgbClr val="3B5999"/>
                </a:solidFill>
              </a:rPr>
              <a:t>INTERPRETER</a:t>
            </a:r>
            <a:r>
              <a:rPr lang="es-ES" sz="2000" dirty="0">
                <a:solidFill>
                  <a:srgbClr val="3B5999"/>
                </a:solidFill>
              </a:rPr>
              <a:t>).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5138" y="4632325"/>
            <a:ext cx="1035050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731963" y="4632325"/>
            <a:ext cx="1035050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73388" y="4610100"/>
            <a:ext cx="1033462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251328" y="4610100"/>
            <a:ext cx="1033463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57825" y="4610100"/>
            <a:ext cx="1035050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694488" y="4610100"/>
            <a:ext cx="1033462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943853" y="4587876"/>
            <a:ext cx="1033463" cy="178752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588" name="TextBox 7"/>
          <p:cNvSpPr txBox="1">
            <a:spLocks noChangeArrowheads="1"/>
          </p:cNvSpPr>
          <p:nvPr/>
        </p:nvSpPr>
        <p:spPr bwMode="auto">
          <a:xfrm>
            <a:off x="527051" y="5297488"/>
            <a:ext cx="910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chemeClr val="bg1"/>
                </a:solidFill>
              </a:rPr>
              <a:t>PARSER</a:t>
            </a:r>
          </a:p>
        </p:txBody>
      </p:sp>
      <p:sp>
        <p:nvSpPr>
          <p:cNvPr id="24589" name="TextBox 19"/>
          <p:cNvSpPr txBox="1">
            <a:spLocks noChangeArrowheads="1"/>
          </p:cNvSpPr>
          <p:nvPr/>
        </p:nvSpPr>
        <p:spPr bwMode="auto">
          <a:xfrm>
            <a:off x="1709933" y="5211764"/>
            <a:ext cx="1056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STATIC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ANALYZER</a:t>
            </a:r>
          </a:p>
        </p:txBody>
      </p:sp>
      <p:sp>
        <p:nvSpPr>
          <p:cNvPr id="24590" name="TextBox 20"/>
          <p:cNvSpPr txBox="1">
            <a:spLocks noChangeArrowheads="1"/>
          </p:cNvSpPr>
          <p:nvPr/>
        </p:nvSpPr>
        <p:spPr bwMode="auto">
          <a:xfrm>
            <a:off x="2922784" y="5189540"/>
            <a:ext cx="11346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PRE-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OPTIMIZER</a:t>
            </a:r>
          </a:p>
        </p:txBody>
      </p:sp>
      <p:sp>
        <p:nvSpPr>
          <p:cNvPr id="24591" name="TextBox 21"/>
          <p:cNvSpPr txBox="1">
            <a:spLocks noChangeArrowheads="1"/>
          </p:cNvSpPr>
          <p:nvPr/>
        </p:nvSpPr>
        <p:spPr bwMode="auto">
          <a:xfrm>
            <a:off x="4205244" y="5065714"/>
            <a:ext cx="11256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TYPE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INFERENCE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24592" name="TextBox 22"/>
          <p:cNvSpPr txBox="1">
            <a:spLocks noChangeArrowheads="1"/>
          </p:cNvSpPr>
          <p:nvPr/>
        </p:nvSpPr>
        <p:spPr bwMode="auto">
          <a:xfrm>
            <a:off x="5419922" y="5211764"/>
            <a:ext cx="11346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POST-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OPTIMIZER</a:t>
            </a:r>
          </a:p>
        </p:txBody>
      </p:sp>
      <p:sp>
        <p:nvSpPr>
          <p:cNvPr id="24593" name="TextBox 23"/>
          <p:cNvSpPr txBox="1">
            <a:spLocks noChangeArrowheads="1"/>
          </p:cNvSpPr>
          <p:nvPr/>
        </p:nvSpPr>
        <p:spPr bwMode="auto">
          <a:xfrm>
            <a:off x="6610178" y="5233989"/>
            <a:ext cx="12243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CODE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GENERATOR</a:t>
            </a:r>
          </a:p>
        </p:txBody>
      </p:sp>
      <p:sp>
        <p:nvSpPr>
          <p:cNvPr id="24594" name="TextBox 24"/>
          <p:cNvSpPr txBox="1">
            <a:spLocks noChangeArrowheads="1"/>
          </p:cNvSpPr>
          <p:nvPr/>
        </p:nvSpPr>
        <p:spPr bwMode="auto">
          <a:xfrm>
            <a:off x="8215515" y="5311776"/>
            <a:ext cx="490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g++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1357314" y="4076702"/>
            <a:ext cx="363539" cy="725487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Down Arrow 26"/>
          <p:cNvSpPr/>
          <p:nvPr/>
        </p:nvSpPr>
        <p:spPr>
          <a:xfrm rot="16200000">
            <a:off x="2585245" y="4079082"/>
            <a:ext cx="363538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rot="16200000">
            <a:off x="3875882" y="4088608"/>
            <a:ext cx="363538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Down Arrow 28"/>
          <p:cNvSpPr/>
          <p:nvPr/>
        </p:nvSpPr>
        <p:spPr>
          <a:xfrm rot="16200000">
            <a:off x="5103814" y="4062415"/>
            <a:ext cx="363538" cy="725487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" name="Down Arrow 29"/>
          <p:cNvSpPr/>
          <p:nvPr/>
        </p:nvSpPr>
        <p:spPr>
          <a:xfrm rot="16200000">
            <a:off x="6311107" y="407749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7546976" y="4065588"/>
            <a:ext cx="363538" cy="725488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00025" y="1155701"/>
            <a:ext cx="8605838" cy="1231900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69939" y="2659064"/>
            <a:ext cx="7564437" cy="115093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603" name="Rectangle 2"/>
          <p:cNvSpPr>
            <a:spLocks noChangeArrowheads="1"/>
          </p:cNvSpPr>
          <p:nvPr/>
        </p:nvSpPr>
        <p:spPr bwMode="auto">
          <a:xfrm>
            <a:off x="809625" y="2816227"/>
            <a:ext cx="7524750" cy="85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buFont typeface="Arial" charset="0"/>
              <a:buNone/>
            </a:pPr>
            <a:r>
              <a:rPr lang="es-ES" dirty="0">
                <a:solidFill>
                  <a:schemeClr val="bg1"/>
                </a:solidFill>
              </a:rPr>
              <a:t>FACEBOOK</a:t>
            </a:r>
            <a:r>
              <a:rPr lang="es-ES" altLang="es-ES" dirty="0">
                <a:solidFill>
                  <a:schemeClr val="bg1"/>
                </a:solidFill>
              </a:rPr>
              <a:t>’</a:t>
            </a:r>
            <a:r>
              <a:rPr lang="es-ES" dirty="0">
                <a:solidFill>
                  <a:schemeClr val="bg1"/>
                </a:solidFill>
              </a:rPr>
              <a:t>S </a:t>
            </a:r>
            <a:r>
              <a:rPr lang="es-ES" sz="2400" b="1" i="1" dirty="0">
                <a:solidFill>
                  <a:schemeClr val="bg1"/>
                </a:solidFill>
              </a:rPr>
              <a:t>HIPHOP</a:t>
            </a:r>
            <a:r>
              <a:rPr lang="es-ES" dirty="0">
                <a:solidFill>
                  <a:schemeClr val="bg1"/>
                </a:solidFill>
              </a:rPr>
              <a:t> IS A SOURCE CODE TRANSFORMER THAT CONVERTS THE PHP INTO C++ AND COMPILES IT USING G++, THUS PROVIDING A</a:t>
            </a:r>
          </a:p>
          <a:p>
            <a:pPr algn="ctr">
              <a:lnSpc>
                <a:spcPct val="80000"/>
              </a:lnSpc>
              <a:buFont typeface="Arial" charset="0"/>
              <a:buNone/>
            </a:pPr>
            <a:r>
              <a:rPr lang="es-ES" sz="2000" b="1" i="1" dirty="0">
                <a:solidFill>
                  <a:schemeClr val="bg1"/>
                </a:solidFill>
              </a:rPr>
              <a:t>HIGH PERFORMANCE TEMPLATING A WEB LOGIC EXECUTION LAYER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  <p:bldP spid="9" grpId="0" animBg="1"/>
      <p:bldP spid="33" grpId="0" animBg="1"/>
      <p:bldP spid="246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200026" y="-38098"/>
            <a:ext cx="639219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DISADVANTAGES OF LAMP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7839" y="1103315"/>
            <a:ext cx="8188325" cy="1308100"/>
          </a:xfrm>
          <a:prstGeom prst="roundRect">
            <a:avLst>
              <a:gd name="adj" fmla="val 8468"/>
            </a:avLst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653" name="Rectangle 2"/>
          <p:cNvSpPr>
            <a:spLocks noChangeArrowheads="1"/>
          </p:cNvSpPr>
          <p:nvPr/>
        </p:nvSpPr>
        <p:spPr bwMode="auto">
          <a:xfrm>
            <a:off x="738188" y="1265239"/>
            <a:ext cx="80137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FACEBOOK HAS REALIZED THAT THERE ARE DISADVANTAGES TO USING THE LAMP STACK, IS </a:t>
            </a:r>
            <a:r>
              <a:rPr lang="es-ES" sz="2000" b="1" i="1" dirty="0">
                <a:solidFill>
                  <a:schemeClr val="bg1"/>
                </a:solidFill>
              </a:rPr>
              <a:t>NOT NECCESSARILY OPTIMIZED </a:t>
            </a:r>
            <a:r>
              <a:rPr lang="es-ES" dirty="0">
                <a:solidFill>
                  <a:schemeClr val="bg1"/>
                </a:solidFill>
              </a:rPr>
              <a:t>FOR WEBSITES SIZE AND THEREFORE </a:t>
            </a:r>
            <a:r>
              <a:rPr lang="es-ES" sz="2000" b="1" i="1" dirty="0">
                <a:solidFill>
                  <a:schemeClr val="bg1"/>
                </a:solidFill>
              </a:rPr>
              <a:t>DIFFICULT TO SCALE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1014" y="2566989"/>
            <a:ext cx="8186737" cy="812800"/>
          </a:xfrm>
          <a:prstGeom prst="roundRect">
            <a:avLst>
              <a:gd name="adj" fmla="val 8468"/>
            </a:avLst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652463" y="2619376"/>
            <a:ext cx="80137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IT IS THE </a:t>
            </a:r>
            <a:r>
              <a:rPr lang="es-ES" sz="2000" b="1" i="1" dirty="0">
                <a:solidFill>
                  <a:schemeClr val="bg1"/>
                </a:solidFill>
              </a:rPr>
              <a:t>FASTEST </a:t>
            </a:r>
            <a:r>
              <a:rPr lang="es-ES" dirty="0">
                <a:solidFill>
                  <a:schemeClr val="bg1"/>
                </a:solidFill>
              </a:rPr>
              <a:t>EXECUTING LANGUAGE AND THE FRAMEWORK OF THE EXTENSION IS </a:t>
            </a:r>
            <a:r>
              <a:rPr lang="es-ES" sz="2000" b="1" i="1" dirty="0">
                <a:solidFill>
                  <a:schemeClr val="bg1"/>
                </a:solidFill>
              </a:rPr>
              <a:t>DIFFICULT TO USE</a:t>
            </a:r>
          </a:p>
        </p:txBody>
      </p:sp>
      <p:pic>
        <p:nvPicPr>
          <p:cNvPr id="27656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375" y="4541837"/>
            <a:ext cx="1371600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6303" y="5522914"/>
            <a:ext cx="68262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92938" y="3573464"/>
            <a:ext cx="1112837" cy="111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206750" y="3746500"/>
            <a:ext cx="1900238" cy="2835275"/>
          </a:xfrm>
          <a:prstGeom prst="roundRect">
            <a:avLst>
              <a:gd name="adj" fmla="val 8468"/>
            </a:avLst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7660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68638" y="4489451"/>
            <a:ext cx="2176462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6692903" y="3641726"/>
            <a:ext cx="1749425" cy="3044825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662" name="TextBox 17"/>
          <p:cNvSpPr txBox="1">
            <a:spLocks noChangeArrowheads="1"/>
          </p:cNvSpPr>
          <p:nvPr/>
        </p:nvSpPr>
        <p:spPr bwMode="auto">
          <a:xfrm>
            <a:off x="7016382" y="4522789"/>
            <a:ext cx="11008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rgbClr val="3B5999"/>
                </a:solidFill>
              </a:rPr>
              <a:t>Web/App</a:t>
            </a:r>
          </a:p>
          <a:p>
            <a:pPr algn="ctr" eaLnBrk="1" hangingPunct="1"/>
            <a:r>
              <a:rPr lang="en-US" sz="1800" b="1" dirty="0">
                <a:solidFill>
                  <a:srgbClr val="3B5999"/>
                </a:solidFill>
              </a:rPr>
              <a:t>Server</a:t>
            </a:r>
          </a:p>
        </p:txBody>
      </p:sp>
      <p:sp>
        <p:nvSpPr>
          <p:cNvPr id="27663" name="TextBox 20"/>
          <p:cNvSpPr txBox="1">
            <a:spLocks noChangeArrowheads="1"/>
          </p:cNvSpPr>
          <p:nvPr/>
        </p:nvSpPr>
        <p:spPr bwMode="auto">
          <a:xfrm>
            <a:off x="7046913" y="6316665"/>
            <a:ext cx="10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Database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862888" y="5122863"/>
            <a:ext cx="0" cy="400051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277100" y="5168900"/>
            <a:ext cx="0" cy="38100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06991" y="4254500"/>
            <a:ext cx="1544637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558928" y="4673601"/>
            <a:ext cx="1636713" cy="142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106991" y="5662613"/>
            <a:ext cx="1557337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1558925" y="5522914"/>
            <a:ext cx="150971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106988" y="4845050"/>
            <a:ext cx="158591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106991" y="6237288"/>
            <a:ext cx="1557337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72" name="TextBox 16391"/>
          <p:cNvSpPr txBox="1">
            <a:spLocks noChangeArrowheads="1"/>
          </p:cNvSpPr>
          <p:nvPr/>
        </p:nvSpPr>
        <p:spPr bwMode="auto">
          <a:xfrm>
            <a:off x="1660525" y="4303714"/>
            <a:ext cx="1510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HTTP Request</a:t>
            </a:r>
          </a:p>
        </p:txBody>
      </p:sp>
      <p:sp>
        <p:nvSpPr>
          <p:cNvPr id="27673" name="TextBox 16394"/>
          <p:cNvSpPr txBox="1">
            <a:spLocks noChangeArrowheads="1"/>
          </p:cNvSpPr>
          <p:nvPr/>
        </p:nvSpPr>
        <p:spPr bwMode="auto">
          <a:xfrm>
            <a:off x="2055814" y="5503863"/>
            <a:ext cx="744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HTML</a:t>
            </a:r>
          </a:p>
        </p:txBody>
      </p:sp>
      <p:sp>
        <p:nvSpPr>
          <p:cNvPr id="27674" name="TextBox 52"/>
          <p:cNvSpPr txBox="1">
            <a:spLocks noChangeArrowheads="1"/>
          </p:cNvSpPr>
          <p:nvPr/>
        </p:nvSpPr>
        <p:spPr bwMode="auto">
          <a:xfrm>
            <a:off x="5106990" y="3884614"/>
            <a:ext cx="1510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HTTP Request</a:t>
            </a:r>
          </a:p>
        </p:txBody>
      </p:sp>
      <p:sp>
        <p:nvSpPr>
          <p:cNvPr id="27675" name="Rectangle 16400"/>
          <p:cNvSpPr>
            <a:spLocks noChangeArrowheads="1"/>
          </p:cNvSpPr>
          <p:nvPr/>
        </p:nvSpPr>
        <p:spPr bwMode="auto">
          <a:xfrm>
            <a:off x="5416551" y="4460874"/>
            <a:ext cx="968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5999"/>
                </a:solidFill>
              </a:rPr>
              <a:t>API/FQL</a:t>
            </a:r>
            <a:endParaRPr lang="en-US" dirty="0"/>
          </a:p>
        </p:txBody>
      </p:sp>
      <p:sp>
        <p:nvSpPr>
          <p:cNvPr id="27676" name="Rectangle 16401"/>
          <p:cNvSpPr>
            <a:spLocks noChangeArrowheads="1"/>
          </p:cNvSpPr>
          <p:nvPr/>
        </p:nvSpPr>
        <p:spPr bwMode="auto">
          <a:xfrm>
            <a:off x="5353050" y="5661025"/>
            <a:ext cx="1094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5999"/>
                </a:solidFill>
              </a:rPr>
              <a:t>Response</a:t>
            </a:r>
            <a:endParaRPr lang="en-US" dirty="0"/>
          </a:p>
        </p:txBody>
      </p:sp>
      <p:sp>
        <p:nvSpPr>
          <p:cNvPr id="27677" name="Rectangle 16402"/>
          <p:cNvSpPr>
            <a:spLocks noChangeArrowheads="1"/>
          </p:cNvSpPr>
          <p:nvPr/>
        </p:nvSpPr>
        <p:spPr bwMode="auto">
          <a:xfrm>
            <a:off x="5540377" y="6232525"/>
            <a:ext cx="720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5999"/>
                </a:solidFill>
              </a:rPr>
              <a:t>FBML</a:t>
            </a:r>
            <a:endParaRPr lang="en-US" dirty="0"/>
          </a:p>
        </p:txBody>
      </p:sp>
      <p:sp>
        <p:nvSpPr>
          <p:cNvPr id="27678" name="Rectangle 16404"/>
          <p:cNvSpPr>
            <a:spLocks noChangeArrowheads="1"/>
          </p:cNvSpPr>
          <p:nvPr/>
        </p:nvSpPr>
        <p:spPr bwMode="auto">
          <a:xfrm>
            <a:off x="250825" y="5688013"/>
            <a:ext cx="9750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5999"/>
                </a:solidFill>
              </a:rPr>
              <a:t>Browser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653" grpId="0"/>
      <p:bldP spid="13" grpId="0" animBg="1"/>
      <p:bldP spid="276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0027" y="-38098"/>
            <a:ext cx="312297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err="1">
                <a:solidFill>
                  <a:schemeClr val="bg1"/>
                </a:solidFill>
              </a:rPr>
              <a:t>MemCached</a:t>
            </a:r>
            <a:endParaRPr lang="en-US" sz="4400" b="1">
              <a:solidFill>
                <a:schemeClr val="bg1"/>
              </a:solidFill>
            </a:endParaRPr>
          </a:p>
        </p:txBody>
      </p:sp>
      <p:pic>
        <p:nvPicPr>
          <p:cNvPr id="2560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3328" y="1479552"/>
            <a:ext cx="3101975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4376738" y="3870326"/>
            <a:ext cx="4373562" cy="2301875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6" name="Rectangle 13"/>
          <p:cNvSpPr>
            <a:spLocks noChangeArrowheads="1"/>
          </p:cNvSpPr>
          <p:nvPr/>
        </p:nvSpPr>
        <p:spPr bwMode="auto">
          <a:xfrm>
            <a:off x="4540253" y="4060827"/>
            <a:ext cx="404812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s-ES" dirty="0">
                <a:solidFill>
                  <a:srgbClr val="3B5999"/>
                </a:solidFill>
              </a:rPr>
              <a:t>HAVING A CACHE SYSTEM ALLOWS FACEBOOK TO BE AS </a:t>
            </a:r>
            <a:r>
              <a:rPr lang="es-ES" sz="2400" b="1" i="1" dirty="0">
                <a:solidFill>
                  <a:srgbClr val="3B5999"/>
                </a:solidFill>
              </a:rPr>
              <a:t>FAST</a:t>
            </a:r>
            <a:r>
              <a:rPr lang="es-ES" dirty="0">
                <a:solidFill>
                  <a:srgbClr val="3B5999"/>
                </a:solidFill>
              </a:rPr>
              <a:t> AS IT IS TO REMEMBER YOUR INFORMATION. IF YOU DON</a:t>
            </a:r>
            <a:r>
              <a:rPr lang="es-ES" altLang="es-ES" dirty="0">
                <a:solidFill>
                  <a:srgbClr val="3B5999"/>
                </a:solidFill>
              </a:rPr>
              <a:t>’</a:t>
            </a:r>
            <a:r>
              <a:rPr lang="es-ES" dirty="0">
                <a:solidFill>
                  <a:srgbClr val="3B5999"/>
                </a:solidFill>
              </a:rPr>
              <a:t>T HAVE TO GO TO THE DATABASE YOU JUST COLLECT DATA FROM THE CACHE BASED ON USERNAME.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1626" y="1536702"/>
            <a:ext cx="3521075" cy="4635500"/>
          </a:xfrm>
          <a:prstGeom prst="roundRect">
            <a:avLst>
              <a:gd name="adj" fmla="val 8468"/>
            </a:avLst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8" name="Rectangle 4"/>
          <p:cNvSpPr>
            <a:spLocks noChangeArrowheads="1"/>
          </p:cNvSpPr>
          <p:nvPr/>
        </p:nvSpPr>
        <p:spPr bwMode="auto">
          <a:xfrm>
            <a:off x="301626" y="1920876"/>
            <a:ext cx="3521075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</a:rPr>
              <a:t>IT IS USED TO </a:t>
            </a:r>
            <a:r>
              <a:rPr lang="es-ES" sz="2400" b="1" i="1" dirty="0">
                <a:solidFill>
                  <a:schemeClr val="bg1"/>
                </a:solidFill>
              </a:rPr>
              <a:t>ACCELERATE </a:t>
            </a:r>
            <a:r>
              <a:rPr lang="es-ES" sz="2000" dirty="0">
                <a:solidFill>
                  <a:schemeClr val="bg1"/>
                </a:solidFill>
              </a:rPr>
              <a:t>DYNAMIC WEBSITES WITH DATABASES (LIKE FB)</a:t>
            </a:r>
          </a:p>
          <a:p>
            <a:pPr algn="ctr"/>
            <a:r>
              <a:rPr lang="es-ES" sz="2000" dirty="0">
                <a:solidFill>
                  <a:schemeClr val="bg1"/>
                </a:solidFill>
              </a:rPr>
              <a:t>CACHING THAT DATA AND OBJECTS IN RAM TO REDUCE READING TIME, IS THE MAIN FORM OF CACHING FACEBOOK AND</a:t>
            </a:r>
          </a:p>
          <a:p>
            <a:pPr algn="ctr"/>
            <a:endParaRPr lang="es-ES" sz="2000" dirty="0">
              <a:solidFill>
                <a:schemeClr val="bg1"/>
              </a:solidFill>
            </a:endParaRPr>
          </a:p>
          <a:p>
            <a:pPr algn="ctr"/>
            <a:r>
              <a:rPr lang="es-ES" sz="2400" b="1" i="1" dirty="0">
                <a:solidFill>
                  <a:schemeClr val="bg1"/>
                </a:solidFill>
              </a:rPr>
              <a:t>HELPS RELIEVE THE BURDEN OF DATABASE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609" name="Rectangle 15"/>
          <p:cNvSpPr>
            <a:spLocks noChangeArrowheads="1"/>
          </p:cNvSpPr>
          <p:nvPr/>
        </p:nvSpPr>
        <p:spPr bwMode="auto">
          <a:xfrm>
            <a:off x="647701" y="1069975"/>
            <a:ext cx="28273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3B5999"/>
                </a:solidFill>
              </a:rPr>
              <a:t>CACHING SYSTEM</a:t>
            </a:r>
            <a:endParaRPr lang="en-US" sz="2800" dirty="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606" grpId="0"/>
      <p:bldP spid="15" grpId="0" animBg="1"/>
      <p:bldP spid="25608" grpId="0"/>
      <p:bldP spid="256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Connector 46"/>
          <p:cNvCxnSpPr/>
          <p:nvPr/>
        </p:nvCxnSpPr>
        <p:spPr>
          <a:xfrm>
            <a:off x="1670050" y="5830889"/>
            <a:ext cx="5429250" cy="1222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670050" y="4610100"/>
            <a:ext cx="4997450" cy="101441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738316" y="3382963"/>
            <a:ext cx="4929187" cy="195738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820863" y="2139952"/>
            <a:ext cx="4973637" cy="29892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82728" y="4327526"/>
            <a:ext cx="5184775" cy="1625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74788" y="4148140"/>
            <a:ext cx="5192712" cy="3587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74788" y="3200401"/>
            <a:ext cx="5624512" cy="74771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49414" y="1965327"/>
            <a:ext cx="5018087" cy="183991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649416" y="2598738"/>
            <a:ext cx="5145087" cy="32559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2316" y="2540000"/>
            <a:ext cx="4802187" cy="19700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33513" y="2335215"/>
            <a:ext cx="5792787" cy="95408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839913" y="1965325"/>
            <a:ext cx="4675187" cy="4222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8" name="TextBox 5"/>
          <p:cNvSpPr txBox="1">
            <a:spLocks noChangeArrowheads="1"/>
          </p:cNvSpPr>
          <p:nvPr/>
        </p:nvSpPr>
        <p:spPr bwMode="auto">
          <a:xfrm>
            <a:off x="814389" y="573089"/>
            <a:ext cx="12137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b="1">
                <a:solidFill>
                  <a:srgbClr val="3B5999"/>
                </a:solidFill>
              </a:rPr>
              <a:t>CLIENT</a:t>
            </a:r>
          </a:p>
        </p:txBody>
      </p:sp>
      <p:sp>
        <p:nvSpPr>
          <p:cNvPr id="26639" name="TextBox 6"/>
          <p:cNvSpPr txBox="1">
            <a:spLocks noChangeArrowheads="1"/>
          </p:cNvSpPr>
          <p:nvPr/>
        </p:nvSpPr>
        <p:spPr bwMode="auto">
          <a:xfrm>
            <a:off x="6708775" y="585790"/>
            <a:ext cx="13152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b="1">
                <a:solidFill>
                  <a:srgbClr val="3B5999"/>
                </a:solidFill>
              </a:rPr>
              <a:t>SERVER</a:t>
            </a:r>
          </a:p>
        </p:txBody>
      </p:sp>
      <p:sp>
        <p:nvSpPr>
          <p:cNvPr id="26640" name="TextBox 7"/>
          <p:cNvSpPr txBox="1">
            <a:spLocks noChangeArrowheads="1"/>
          </p:cNvSpPr>
          <p:nvPr/>
        </p:nvSpPr>
        <p:spPr bwMode="auto">
          <a:xfrm>
            <a:off x="3194114" y="508002"/>
            <a:ext cx="21604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>
                <a:solidFill>
                  <a:srgbClr val="3B5999"/>
                </a:solidFill>
              </a:rPr>
              <a:t>PUT/GET/REMOVE</a:t>
            </a:r>
            <a:endParaRPr lang="en-US" sz="1800" b="1">
              <a:solidFill>
                <a:srgbClr val="3B5999"/>
              </a:solidFill>
            </a:endParaRP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(Sync)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57613" y="1739900"/>
            <a:ext cx="1033462" cy="461010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42" name="TextBox 9"/>
          <p:cNvSpPr txBox="1">
            <a:spLocks noChangeArrowheads="1"/>
          </p:cNvSpPr>
          <p:nvPr/>
        </p:nvSpPr>
        <p:spPr bwMode="auto">
          <a:xfrm rot="-5400000">
            <a:off x="2378633" y="3583285"/>
            <a:ext cx="37914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5400" b="1">
                <a:solidFill>
                  <a:schemeClr val="bg1"/>
                </a:solidFill>
              </a:rPr>
              <a:t>MemCached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79464" y="1965327"/>
            <a:ext cx="1284287" cy="1077913"/>
          </a:xfrm>
          <a:prstGeom prst="roundRect">
            <a:avLst/>
          </a:prstGeom>
          <a:solidFill>
            <a:srgbClr val="96A5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79464" y="3429002"/>
            <a:ext cx="1284287" cy="1077913"/>
          </a:xfrm>
          <a:prstGeom prst="roundRect">
            <a:avLst/>
          </a:prstGeom>
          <a:solidFill>
            <a:srgbClr val="96A5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92163" y="4873626"/>
            <a:ext cx="1284287" cy="1079500"/>
          </a:xfrm>
          <a:prstGeom prst="roundRect">
            <a:avLst/>
          </a:prstGeom>
          <a:solidFill>
            <a:srgbClr val="96A5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323013" y="1776413"/>
            <a:ext cx="2043112" cy="727075"/>
          </a:xfrm>
          <a:prstGeom prst="roundRect">
            <a:avLst/>
          </a:prstGeom>
          <a:solidFill>
            <a:srgbClr val="9A9B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323013" y="3017839"/>
            <a:ext cx="2043112" cy="728663"/>
          </a:xfrm>
          <a:prstGeom prst="roundRect">
            <a:avLst/>
          </a:prstGeom>
          <a:solidFill>
            <a:srgbClr val="9A9B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345241" y="5391150"/>
            <a:ext cx="2041525" cy="727075"/>
          </a:xfrm>
          <a:prstGeom prst="roundRect">
            <a:avLst/>
          </a:prstGeom>
          <a:solidFill>
            <a:srgbClr val="9A9B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323013" y="4146551"/>
            <a:ext cx="2043112" cy="727075"/>
          </a:xfrm>
          <a:prstGeom prst="roundRect">
            <a:avLst/>
          </a:prstGeom>
          <a:solidFill>
            <a:srgbClr val="9A9B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50" name="TextBox 48"/>
          <p:cNvSpPr txBox="1">
            <a:spLocks noChangeArrowheads="1"/>
          </p:cNvSpPr>
          <p:nvPr/>
        </p:nvSpPr>
        <p:spPr bwMode="auto">
          <a:xfrm>
            <a:off x="1035041" y="2041525"/>
            <a:ext cx="7969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Web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Server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1</a:t>
            </a:r>
          </a:p>
        </p:txBody>
      </p:sp>
      <p:sp>
        <p:nvSpPr>
          <p:cNvPr id="26651" name="TextBox 49"/>
          <p:cNvSpPr txBox="1">
            <a:spLocks noChangeArrowheads="1"/>
          </p:cNvSpPr>
          <p:nvPr/>
        </p:nvSpPr>
        <p:spPr bwMode="auto">
          <a:xfrm>
            <a:off x="1023929" y="3506788"/>
            <a:ext cx="7969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Web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Server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2</a:t>
            </a:r>
          </a:p>
        </p:txBody>
      </p:sp>
      <p:sp>
        <p:nvSpPr>
          <p:cNvPr id="26652" name="TextBox 50"/>
          <p:cNvSpPr txBox="1">
            <a:spLocks noChangeArrowheads="1"/>
          </p:cNvSpPr>
          <p:nvPr/>
        </p:nvSpPr>
        <p:spPr bwMode="auto">
          <a:xfrm>
            <a:off x="1023929" y="4968875"/>
            <a:ext cx="7969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Web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Server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3</a:t>
            </a:r>
          </a:p>
        </p:txBody>
      </p:sp>
      <p:sp>
        <p:nvSpPr>
          <p:cNvPr id="26653" name="TextBox 51"/>
          <p:cNvSpPr txBox="1">
            <a:spLocks noChangeArrowheads="1"/>
          </p:cNvSpPr>
          <p:nvPr/>
        </p:nvSpPr>
        <p:spPr bwMode="auto">
          <a:xfrm>
            <a:off x="6413776" y="1816101"/>
            <a:ext cx="1853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/>
              <a:t>MemCached</a:t>
            </a:r>
          </a:p>
          <a:p>
            <a:pPr algn="ctr" eaLnBrk="1" hangingPunct="1"/>
            <a:r>
              <a:rPr lang="en-US" sz="1800" b="1"/>
              <a:t>Server Partition 1</a:t>
            </a:r>
          </a:p>
        </p:txBody>
      </p:sp>
      <p:sp>
        <p:nvSpPr>
          <p:cNvPr id="26654" name="TextBox 52"/>
          <p:cNvSpPr txBox="1">
            <a:spLocks noChangeArrowheads="1"/>
          </p:cNvSpPr>
          <p:nvPr/>
        </p:nvSpPr>
        <p:spPr bwMode="auto">
          <a:xfrm>
            <a:off x="6413776" y="3086101"/>
            <a:ext cx="1853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/>
              <a:t>MemCached</a:t>
            </a:r>
          </a:p>
          <a:p>
            <a:pPr algn="ctr" eaLnBrk="1" hangingPunct="1"/>
            <a:r>
              <a:rPr lang="en-US" sz="1800" b="1"/>
              <a:t>Server Partition 2</a:t>
            </a:r>
          </a:p>
        </p:txBody>
      </p:sp>
      <p:sp>
        <p:nvSpPr>
          <p:cNvPr id="26655" name="TextBox 53"/>
          <p:cNvSpPr txBox="1">
            <a:spLocks noChangeArrowheads="1"/>
          </p:cNvSpPr>
          <p:nvPr/>
        </p:nvSpPr>
        <p:spPr bwMode="auto">
          <a:xfrm>
            <a:off x="6439176" y="4187827"/>
            <a:ext cx="1853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/>
              <a:t>MemCached</a:t>
            </a:r>
          </a:p>
          <a:p>
            <a:pPr algn="ctr" eaLnBrk="1" hangingPunct="1"/>
            <a:r>
              <a:rPr lang="en-US" sz="1800" b="1"/>
              <a:t>Server Partition 3</a:t>
            </a:r>
          </a:p>
        </p:txBody>
      </p:sp>
      <p:sp>
        <p:nvSpPr>
          <p:cNvPr id="26656" name="TextBox 54"/>
          <p:cNvSpPr txBox="1">
            <a:spLocks noChangeArrowheads="1"/>
          </p:cNvSpPr>
          <p:nvPr/>
        </p:nvSpPr>
        <p:spPr bwMode="auto">
          <a:xfrm>
            <a:off x="6413776" y="5430840"/>
            <a:ext cx="18536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/>
              <a:t>MemCached</a:t>
            </a:r>
          </a:p>
          <a:p>
            <a:pPr algn="ctr" eaLnBrk="1" hangingPunct="1"/>
            <a:r>
              <a:rPr lang="en-US" sz="1800" b="1"/>
              <a:t>Server Partition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73177" y="1883091"/>
            <a:ext cx="8657526" cy="1335598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522123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HADOOP ECOSYSTEM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58335" y="5334000"/>
            <a:ext cx="7562850" cy="1152526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209135" y="5494766"/>
            <a:ext cx="7512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IT EXISTS WITHIN A RICH ECOSYSTEM OF TOOLS FOR PROCESSING AND ANALYZING LARGE DATA SETS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Data management</a:t>
            </a:r>
            <a:endParaRPr lang="en-US" sz="4000" b="1" dirty="0">
              <a:solidFill>
                <a:srgbClr val="3B5999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95" y="1981504"/>
            <a:ext cx="823849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</a:rPr>
              <a:t>APACHE HADOOP IS AN OPEN-SOURCE FREE FRAMEWORK FOR </a:t>
            </a:r>
            <a:r>
              <a:rPr lang="en-GB" sz="2400" b="1" i="1" dirty="0" smtClean="0">
                <a:solidFill>
                  <a:schemeClr val="bg1"/>
                </a:solidFill>
              </a:rPr>
              <a:t>STORAGE</a:t>
            </a:r>
            <a:r>
              <a:rPr lang="en-GB" sz="2000" b="1" dirty="0" smtClean="0">
                <a:solidFill>
                  <a:schemeClr val="bg1"/>
                </a:solidFill>
              </a:rPr>
              <a:t> AND LARGE-SCALE </a:t>
            </a:r>
            <a:r>
              <a:rPr lang="en-GB" sz="2400" b="1" i="1" dirty="0" smtClean="0">
                <a:solidFill>
                  <a:schemeClr val="bg1"/>
                </a:solidFill>
              </a:rPr>
              <a:t>PROCESSING OF DATA-SETS</a:t>
            </a:r>
            <a:r>
              <a:rPr lang="en-GB" sz="2000" b="1" dirty="0" smtClean="0">
                <a:solidFill>
                  <a:schemeClr val="bg1"/>
                </a:solidFill>
              </a:rPr>
              <a:t> ON CLUSTERS OF COMMODITY HARDWARE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6488" y="3429001"/>
            <a:ext cx="63246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2" grpId="0" animBg="1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708" y="683172"/>
            <a:ext cx="9008292" cy="561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028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273177" y="1292239"/>
            <a:ext cx="8657526" cy="938900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54456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HADOOP HIVE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2695" y="1481632"/>
            <a:ext cx="8238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APACHE HIVE IS A DATA WAREHOUSE INFRASTRUCTURE BUILT ON TOP OF HADOOP FOR PROVIDING DATA SUMMARIZATION, QUERY AND ANALYSIS, DEVELOPED BY FB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8072" y="2691727"/>
            <a:ext cx="2074045" cy="207404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16472" y="5730237"/>
            <a:ext cx="1598295" cy="816862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08781" y="5730236"/>
            <a:ext cx="1598295" cy="816862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976493" y="5730236"/>
            <a:ext cx="1598295" cy="816862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122893" y="5730237"/>
            <a:ext cx="1598295" cy="816862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73177" y="2819401"/>
            <a:ext cx="2781464" cy="18726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3530" y="3109387"/>
            <a:ext cx="268374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3B5999"/>
                </a:solidFill>
              </a:rPr>
              <a:t>HADOOP WAS BUILT TO</a:t>
            </a: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ORGANIZE AND STORE</a:t>
            </a: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MASSIVE AMOUNTS OF</a:t>
            </a: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DATA</a:t>
            </a:r>
            <a:endParaRPr lang="en-US" sz="2000" b="1" i="1" dirty="0">
              <a:solidFill>
                <a:srgbClr val="3B5999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64355" y="2819401"/>
            <a:ext cx="3066351" cy="18726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7055" y="2968755"/>
            <a:ext cx="29809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3B5999"/>
                </a:solidFill>
              </a:rPr>
              <a:t>HIVE ALLOWS USERS TO</a:t>
            </a:r>
            <a:endParaRPr lang="en-US" sz="2000" b="1" i="1" dirty="0" smtClean="0">
              <a:solidFill>
                <a:srgbClr val="3B5999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EXPLORE AND STRUCTURE</a:t>
            </a: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THAT DATA, ANALYZE IT</a:t>
            </a:r>
            <a:endParaRPr lang="en-US" dirty="0">
              <a:solidFill>
                <a:srgbClr val="3B5999"/>
              </a:solidFill>
            </a:endParaRP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AND THEN TURN IT INTO</a:t>
            </a:r>
          </a:p>
          <a:p>
            <a:pPr algn="ctr"/>
            <a:r>
              <a:rPr lang="en-US" sz="2000" b="1" i="1" dirty="0" smtClean="0">
                <a:solidFill>
                  <a:srgbClr val="3B5999"/>
                </a:solidFill>
              </a:rPr>
              <a:t>BUSINESS INSIGHT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15619" y="4765770"/>
            <a:ext cx="3159474" cy="818167"/>
          </a:xfrm>
          <a:prstGeom prst="straightConnector1">
            <a:avLst/>
          </a:prstGeom>
          <a:ln w="4445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</p:cNvCxnSpPr>
          <p:nvPr/>
        </p:nvCxnSpPr>
        <p:spPr>
          <a:xfrm>
            <a:off x="4475092" y="4765770"/>
            <a:ext cx="3571628" cy="818167"/>
          </a:xfrm>
          <a:prstGeom prst="straightConnector1">
            <a:avLst/>
          </a:prstGeom>
          <a:ln w="4445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07925" y="4765770"/>
            <a:ext cx="967168" cy="818167"/>
          </a:xfrm>
          <a:prstGeom prst="straightConnector1">
            <a:avLst/>
          </a:prstGeom>
          <a:ln w="4445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75094" y="4765770"/>
            <a:ext cx="1389261" cy="818167"/>
          </a:xfrm>
          <a:prstGeom prst="straightConnector1">
            <a:avLst/>
          </a:prstGeom>
          <a:ln w="4445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8786" y="5938609"/>
            <a:ext cx="121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FAMILIAR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39125" y="5790077"/>
            <a:ext cx="1537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SCALABLE  &amp;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EXTENSIBLE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31344" y="5938609"/>
            <a:ext cx="688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FAST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78443" y="5938609"/>
            <a:ext cx="1687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INFORMATIVE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24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/>
      <p:bldP spid="13" grpId="0" animBg="1"/>
      <p:bldP spid="14" grpId="0" animBg="1"/>
      <p:bldP spid="15" grpId="0" animBg="1"/>
      <p:bldP spid="16" grpId="0" animBg="1"/>
      <p:bldP spid="17" grpId="0" animBg="1"/>
      <p:bldP spid="7" grpId="0"/>
      <p:bldP spid="19" grpId="0" animBg="1"/>
      <p:bldP spid="21" grpId="0"/>
      <p:bldP spid="31" grpId="0"/>
      <p:bldP spid="34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200026" y="-38098"/>
            <a:ext cx="182614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THRIFT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1" name="TextBox 8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>
                <a:solidFill>
                  <a:srgbClr val="3B5999"/>
                </a:solidFill>
              </a:rPr>
              <a:t>Protocol</a:t>
            </a:r>
          </a:p>
        </p:txBody>
      </p:sp>
      <p:pic>
        <p:nvPicPr>
          <p:cNvPr id="184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300" y="1941514"/>
            <a:ext cx="79819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703" name="Rectangle 3"/>
          <p:cNvSpPr>
            <a:spLocks noChangeArrowheads="1"/>
          </p:cNvSpPr>
          <p:nvPr/>
        </p:nvSpPr>
        <p:spPr bwMode="auto">
          <a:xfrm>
            <a:off x="536576" y="2152651"/>
            <a:ext cx="8143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IT IS A LIGHTWEIGHT REMOTE PROCEDURE CALLED FRAMEWORK FOR SCALABLE CROSS-LANGUAGE SERVICES DEVELOPMENT</a:t>
            </a:r>
          </a:p>
        </p:txBody>
      </p:sp>
      <p:pic>
        <p:nvPicPr>
          <p:cNvPr id="184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475" y="3298826"/>
            <a:ext cx="7981950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705" name="Rectangle 2"/>
          <p:cNvSpPr>
            <a:spLocks noChangeArrowheads="1"/>
          </p:cNvSpPr>
          <p:nvPr/>
        </p:nvSpPr>
        <p:spPr bwMode="auto">
          <a:xfrm>
            <a:off x="1112838" y="3411539"/>
            <a:ext cx="72580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IT SUPPORTS C++, PHP, PYTHON, PEARL, JAVA, RUBY, ERLANG…</a:t>
            </a:r>
          </a:p>
          <a:p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80128" y="4876800"/>
            <a:ext cx="2536825" cy="178911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7" name="Rectangle 9"/>
          <p:cNvSpPr>
            <a:spLocks noChangeArrowheads="1"/>
          </p:cNvSpPr>
          <p:nvPr/>
        </p:nvSpPr>
        <p:spPr bwMode="auto">
          <a:xfrm>
            <a:off x="6205538" y="5032375"/>
            <a:ext cx="24114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PROVIDES A WORKING DIVISION OF LABOR IN HIGH-PERFORMANCE SERVERS AND APPLICATIONS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340100" y="4876800"/>
            <a:ext cx="2535238" cy="178911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9" name="Rectangle 11"/>
          <p:cNvSpPr>
            <a:spLocks noChangeArrowheads="1"/>
          </p:cNvSpPr>
          <p:nvPr/>
        </p:nvSpPr>
        <p:spPr bwMode="auto">
          <a:xfrm>
            <a:off x="3473450" y="5172076"/>
            <a:ext cx="2286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SAVES DEVELOPMENT TIME</a:t>
            </a:r>
            <a:endParaRPr lang="en-US" sz="2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500064" y="4876800"/>
            <a:ext cx="2535237" cy="178911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11" name="Rectangle 13"/>
          <p:cNvSpPr>
            <a:spLocks noChangeArrowheads="1"/>
          </p:cNvSpPr>
          <p:nvPr/>
        </p:nvSpPr>
        <p:spPr bwMode="auto">
          <a:xfrm>
            <a:off x="1112840" y="5386389"/>
            <a:ext cx="12933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</a:rPr>
              <a:t>FAST</a:t>
            </a:r>
            <a:endParaRPr lang="en-US" sz="4400" dirty="0"/>
          </a:p>
        </p:txBody>
      </p:sp>
      <p:sp>
        <p:nvSpPr>
          <p:cNvPr id="26" name="Down Arrow 25"/>
          <p:cNvSpPr/>
          <p:nvPr/>
        </p:nvSpPr>
        <p:spPr>
          <a:xfrm>
            <a:off x="7048500" y="4060825"/>
            <a:ext cx="725488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252916" y="4060825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1404941" y="4060825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29705" grpId="0"/>
      <p:bldP spid="19" grpId="0" animBg="1"/>
      <p:bldP spid="29707" grpId="0"/>
      <p:bldP spid="22" grpId="0" animBg="1"/>
      <p:bldP spid="29709" grpId="0"/>
      <p:bldP spid="23" grpId="0" animBg="1"/>
      <p:bldP spid="29711" grpId="0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16498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2381250" y="895349"/>
            <a:ext cx="4572000" cy="606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rgbClr val="3B5999"/>
                </a:solidFill>
              </a:rPr>
              <a:t>INTRODUCTION</a:t>
            </a:r>
          </a:p>
          <a:p>
            <a:r>
              <a:rPr lang="es-ES" sz="2000" b="1" dirty="0">
                <a:solidFill>
                  <a:srgbClr val="3B5999"/>
                </a:solidFill>
              </a:rPr>
              <a:t>ARCHITECTURE OVERVIEW</a:t>
            </a:r>
          </a:p>
          <a:p>
            <a:r>
              <a:rPr lang="es-ES" sz="2000" b="1" dirty="0">
                <a:solidFill>
                  <a:srgbClr val="3B5999"/>
                </a:solidFill>
              </a:rPr>
              <a:t>   </a:t>
            </a:r>
            <a:r>
              <a:rPr lang="es-ES" sz="2000" b="1" dirty="0" smtClean="0">
                <a:solidFill>
                  <a:srgbClr val="3B5999"/>
                </a:solidFill>
              </a:rPr>
              <a:t>SOFTWARE &amp; SCALABILITY</a:t>
            </a:r>
            <a:endParaRPr lang="es-ES" sz="2000" b="1" dirty="0">
              <a:solidFill>
                <a:srgbClr val="3B5999"/>
              </a:solidFill>
            </a:endParaRPr>
          </a:p>
          <a:p>
            <a:r>
              <a:rPr lang="es-ES" dirty="0">
                <a:solidFill>
                  <a:srgbClr val="3B5999"/>
                </a:solidFill>
              </a:rPr>
              <a:t>      LAMP</a:t>
            </a:r>
          </a:p>
          <a:p>
            <a:r>
              <a:rPr lang="es-ES" dirty="0">
                <a:solidFill>
                  <a:srgbClr val="3B5999"/>
                </a:solidFill>
              </a:rPr>
              <a:t>         LINUX&amp;APACHE</a:t>
            </a:r>
          </a:p>
          <a:p>
            <a:r>
              <a:rPr lang="es-ES" dirty="0">
                <a:solidFill>
                  <a:srgbClr val="3B5999"/>
                </a:solidFill>
              </a:rPr>
              <a:t>         MYSQL</a:t>
            </a:r>
          </a:p>
          <a:p>
            <a:r>
              <a:rPr lang="es-ES" dirty="0">
                <a:solidFill>
                  <a:srgbClr val="3B5999"/>
                </a:solidFill>
              </a:rPr>
              <a:t>         PHP &amp; HIPHOP</a:t>
            </a:r>
          </a:p>
          <a:p>
            <a:r>
              <a:rPr lang="es-ES" dirty="0" smtClean="0">
                <a:solidFill>
                  <a:srgbClr val="3B5999"/>
                </a:solidFill>
              </a:rPr>
              <a:t>         DISADVANTAGES </a:t>
            </a:r>
            <a:r>
              <a:rPr lang="es-ES" dirty="0">
                <a:solidFill>
                  <a:srgbClr val="3B5999"/>
                </a:solidFill>
              </a:rPr>
              <a:t>OF </a:t>
            </a:r>
            <a:r>
              <a:rPr lang="es-ES" dirty="0" smtClean="0">
                <a:solidFill>
                  <a:srgbClr val="3B5999"/>
                </a:solidFill>
              </a:rPr>
              <a:t>LAMP</a:t>
            </a:r>
          </a:p>
          <a:p>
            <a:r>
              <a:rPr lang="es-ES" dirty="0">
                <a:solidFill>
                  <a:srgbClr val="3B5999"/>
                </a:solidFill>
              </a:rPr>
              <a:t> </a:t>
            </a:r>
            <a:r>
              <a:rPr lang="es-ES" dirty="0" smtClean="0">
                <a:solidFill>
                  <a:srgbClr val="3B5999"/>
                </a:solidFill>
              </a:rPr>
              <a:t>     MEMCACHED</a:t>
            </a:r>
            <a:endParaRPr lang="es-ES" dirty="0">
              <a:solidFill>
                <a:srgbClr val="3B5999"/>
              </a:solidFill>
            </a:endParaRPr>
          </a:p>
          <a:p>
            <a:r>
              <a:rPr lang="es-ES" dirty="0" smtClean="0">
                <a:solidFill>
                  <a:srgbClr val="3B5999"/>
                </a:solidFill>
              </a:rPr>
              <a:t>      HADOOP ECOSYSTEM</a:t>
            </a:r>
          </a:p>
          <a:p>
            <a:r>
              <a:rPr lang="es-ES" dirty="0">
                <a:solidFill>
                  <a:srgbClr val="3B5999"/>
                </a:solidFill>
              </a:rPr>
              <a:t> </a:t>
            </a:r>
            <a:r>
              <a:rPr lang="es-ES" dirty="0" smtClean="0">
                <a:solidFill>
                  <a:srgbClr val="3B5999"/>
                </a:solidFill>
              </a:rPr>
              <a:t>     HADOOP HIVE</a:t>
            </a:r>
            <a:endParaRPr lang="es-ES" dirty="0">
              <a:solidFill>
                <a:srgbClr val="3B5999"/>
              </a:solidFill>
            </a:endParaRPr>
          </a:p>
          <a:p>
            <a:r>
              <a:rPr lang="es-ES" dirty="0" smtClean="0">
                <a:solidFill>
                  <a:srgbClr val="3B5999"/>
                </a:solidFill>
              </a:rPr>
              <a:t>      TRIFT</a:t>
            </a:r>
            <a:endParaRPr lang="es-ES" dirty="0">
              <a:solidFill>
                <a:srgbClr val="3B5999"/>
              </a:solidFill>
            </a:endParaRPr>
          </a:p>
          <a:p>
            <a:r>
              <a:rPr lang="es-ES" dirty="0" smtClean="0">
                <a:solidFill>
                  <a:srgbClr val="3B5999"/>
                </a:solidFill>
              </a:rPr>
              <a:t>      BIGPIPE</a:t>
            </a:r>
          </a:p>
          <a:p>
            <a:r>
              <a:rPr lang="es-ES" dirty="0">
                <a:solidFill>
                  <a:srgbClr val="3B5999"/>
                </a:solidFill>
              </a:rPr>
              <a:t> </a:t>
            </a:r>
            <a:r>
              <a:rPr lang="es-ES" dirty="0" smtClean="0">
                <a:solidFill>
                  <a:srgbClr val="3B5999"/>
                </a:solidFill>
              </a:rPr>
              <a:t>     SCRIBE</a:t>
            </a:r>
            <a:endParaRPr lang="es-ES" dirty="0">
              <a:solidFill>
                <a:srgbClr val="3B5999"/>
              </a:solidFill>
            </a:endParaRPr>
          </a:p>
          <a:p>
            <a:r>
              <a:rPr lang="es-ES" dirty="0">
                <a:solidFill>
                  <a:srgbClr val="3B5999"/>
                </a:solidFill>
              </a:rPr>
              <a:t>      VARNISHCACHE</a:t>
            </a:r>
          </a:p>
          <a:p>
            <a:r>
              <a:rPr lang="es-ES" dirty="0">
                <a:solidFill>
                  <a:srgbClr val="3B5999"/>
                </a:solidFill>
              </a:rPr>
              <a:t>      HAYSTACK</a:t>
            </a:r>
          </a:p>
          <a:p>
            <a:r>
              <a:rPr lang="es-ES" dirty="0">
                <a:solidFill>
                  <a:srgbClr val="3B5999"/>
                </a:solidFill>
              </a:rPr>
              <a:t>      MESSAGES</a:t>
            </a:r>
          </a:p>
          <a:p>
            <a:r>
              <a:rPr lang="es-ES" dirty="0">
                <a:solidFill>
                  <a:srgbClr val="3B5999"/>
                </a:solidFill>
              </a:rPr>
              <a:t>      CHAT</a:t>
            </a:r>
          </a:p>
          <a:p>
            <a:r>
              <a:rPr lang="es-ES" dirty="0">
                <a:solidFill>
                  <a:srgbClr val="3B5999"/>
                </a:solidFill>
              </a:rPr>
              <a:t>      CASSANDRA</a:t>
            </a:r>
          </a:p>
          <a:p>
            <a:r>
              <a:rPr lang="es-ES" sz="2000" b="1" dirty="0">
                <a:solidFill>
                  <a:srgbClr val="3B5999"/>
                </a:solidFill>
              </a:rPr>
              <a:t>MARKETING</a:t>
            </a:r>
          </a:p>
          <a:p>
            <a:r>
              <a:rPr lang="es-ES" sz="2000" b="1" dirty="0">
                <a:solidFill>
                  <a:srgbClr val="3B5999"/>
                </a:solidFill>
              </a:rPr>
              <a:t>CREDITS</a:t>
            </a:r>
          </a:p>
        </p:txBody>
      </p:sp>
      <p:pic>
        <p:nvPicPr>
          <p:cNvPr id="1434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69071">
            <a:off x="531813" y="5200649"/>
            <a:ext cx="1219200" cy="130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452316">
            <a:off x="915988" y="3922714"/>
            <a:ext cx="8763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61675">
            <a:off x="908050" y="2744789"/>
            <a:ext cx="7604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00123">
            <a:off x="995363" y="1641475"/>
            <a:ext cx="64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69071">
            <a:off x="798516" y="928689"/>
            <a:ext cx="45243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TextBox 10"/>
          <p:cNvSpPr txBox="1">
            <a:spLocks noChangeArrowheads="1"/>
          </p:cNvSpPr>
          <p:nvPr/>
        </p:nvSpPr>
        <p:spPr bwMode="auto">
          <a:xfrm rot="591957">
            <a:off x="2184722" y="774616"/>
            <a:ext cx="3930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3B5999"/>
                </a:solidFill>
              </a:rPr>
              <a:t>1</a:t>
            </a:r>
          </a:p>
        </p:txBody>
      </p:sp>
      <p:sp>
        <p:nvSpPr>
          <p:cNvPr id="14347" name="TextBox 17"/>
          <p:cNvSpPr txBox="1">
            <a:spLocks noChangeArrowheads="1"/>
          </p:cNvSpPr>
          <p:nvPr/>
        </p:nvSpPr>
        <p:spPr bwMode="auto">
          <a:xfrm rot="-203077">
            <a:off x="2134017" y="1096124"/>
            <a:ext cx="3930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3B5999"/>
                </a:solidFill>
              </a:rPr>
              <a:t>2</a:t>
            </a:r>
          </a:p>
        </p:txBody>
      </p:sp>
      <p:sp>
        <p:nvSpPr>
          <p:cNvPr id="14348" name="TextBox 18"/>
          <p:cNvSpPr txBox="1">
            <a:spLocks noChangeArrowheads="1"/>
          </p:cNvSpPr>
          <p:nvPr/>
        </p:nvSpPr>
        <p:spPr bwMode="auto">
          <a:xfrm rot="587273">
            <a:off x="2331511" y="1399289"/>
            <a:ext cx="3930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3B5999"/>
                </a:solidFill>
              </a:rPr>
              <a:t>3</a:t>
            </a:r>
          </a:p>
        </p:txBody>
      </p:sp>
      <p:sp>
        <p:nvSpPr>
          <p:cNvPr id="14349" name="TextBox 19"/>
          <p:cNvSpPr txBox="1">
            <a:spLocks noChangeArrowheads="1"/>
          </p:cNvSpPr>
          <p:nvPr/>
        </p:nvSpPr>
        <p:spPr bwMode="auto">
          <a:xfrm rot="-332460">
            <a:off x="2139882" y="6062576"/>
            <a:ext cx="3930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3B5999"/>
                </a:solidFill>
              </a:rPr>
              <a:t>4</a:t>
            </a:r>
          </a:p>
        </p:txBody>
      </p:sp>
      <p:sp>
        <p:nvSpPr>
          <p:cNvPr id="14350" name="TextBox 20"/>
          <p:cNvSpPr txBox="1">
            <a:spLocks noChangeArrowheads="1"/>
          </p:cNvSpPr>
          <p:nvPr/>
        </p:nvSpPr>
        <p:spPr bwMode="auto">
          <a:xfrm rot="271830">
            <a:off x="2117333" y="6386886"/>
            <a:ext cx="3930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3B5999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00027" y="-38098"/>
            <a:ext cx="20361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BIGPIPE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14" y="1298575"/>
            <a:ext cx="7875587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5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000" y="2803525"/>
            <a:ext cx="7874000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774" name="Rectangle 1"/>
          <p:cNvSpPr>
            <a:spLocks noChangeArrowheads="1"/>
          </p:cNvSpPr>
          <p:nvPr/>
        </p:nvSpPr>
        <p:spPr bwMode="auto">
          <a:xfrm>
            <a:off x="633413" y="1443040"/>
            <a:ext cx="77089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CUSTOM TECHONOLOGY TO ACCELERATE PAGE RENDERING USING A PIPELINING LOGIC</a:t>
            </a:r>
          </a:p>
        </p:txBody>
      </p:sp>
      <p:sp>
        <p:nvSpPr>
          <p:cNvPr id="32775" name="Rectangle 2"/>
          <p:cNvSpPr>
            <a:spLocks noChangeArrowheads="1"/>
          </p:cNvSpPr>
          <p:nvPr/>
        </p:nvSpPr>
        <p:spPr bwMode="auto">
          <a:xfrm>
            <a:off x="633414" y="2967038"/>
            <a:ext cx="78755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THE GENERAL IDEA IS TO DECOMPOSE WEB PAGES INTO SMALL CHUNKS CALLED </a:t>
            </a:r>
            <a:r>
              <a:rPr lang="en-GB" b="1" i="1" dirty="0">
                <a:solidFill>
                  <a:schemeClr val="bg1"/>
                </a:solidFill>
              </a:rPr>
              <a:t>PAGELETS</a:t>
            </a:r>
            <a:r>
              <a:rPr lang="en-GB" dirty="0">
                <a:solidFill>
                  <a:schemeClr val="bg1"/>
                </a:solidFill>
              </a:rPr>
              <a:t>  AND PIPELINE THEM THROUGH SEVERAL EXECUTION STAGES INSIDE WEB SERVERS AND BROWSERS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310066" y="4235452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5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164138"/>
            <a:ext cx="3937000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778" name="TextBox 6"/>
          <p:cNvSpPr txBox="1">
            <a:spLocks noChangeArrowheads="1"/>
          </p:cNvSpPr>
          <p:nvPr/>
        </p:nvSpPr>
        <p:spPr bwMode="auto">
          <a:xfrm>
            <a:off x="2860956" y="5219702"/>
            <a:ext cx="362528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INCREASES PERFORMANCE</a:t>
            </a:r>
          </a:p>
          <a:p>
            <a:pPr algn="ctr" eaLnBrk="1" hangingPunct="1"/>
            <a:r>
              <a:rPr lang="en-US" sz="2000" b="1" dirty="0">
                <a:solidFill>
                  <a:schemeClr val="bg1"/>
                </a:solidFill>
              </a:rPr>
              <a:t>&amp;</a:t>
            </a:r>
          </a:p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INCREASES SPEED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5" grpId="0"/>
      <p:bldP spid="14" grpId="0" animBg="1"/>
      <p:bldP spid="3277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06" y="89210"/>
            <a:ext cx="911069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05" y="460914"/>
            <a:ext cx="1085534" cy="6308186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0728" y="464632"/>
            <a:ext cx="3122492" cy="6304466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85999" y="464634"/>
            <a:ext cx="1654247" cy="717396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95064" y="460914"/>
            <a:ext cx="1200811" cy="3057296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95064" y="3572105"/>
            <a:ext cx="1200811" cy="3285898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187326" y="-38098"/>
            <a:ext cx="180850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SCRIBE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5" name="TextBox 9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>
                <a:solidFill>
                  <a:srgbClr val="3B5999"/>
                </a:solidFill>
              </a:rPr>
              <a:t>Server logs</a:t>
            </a:r>
          </a:p>
        </p:txBody>
      </p:sp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7400" y="2122488"/>
            <a:ext cx="7556500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7" name="Rectangle 3"/>
          <p:cNvSpPr>
            <a:spLocks noChangeArrowheads="1"/>
          </p:cNvSpPr>
          <p:nvPr/>
        </p:nvSpPr>
        <p:spPr bwMode="auto">
          <a:xfrm>
            <a:off x="1033464" y="2274888"/>
            <a:ext cx="70770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</a:rPr>
              <a:t>IT IS A SERVER FOR AGGREGATING LOG DATA STREAM IN REAL TIME ON MANY OTHER SERVERS, IT IS SCALABLE FRAMEWORK USEFUL FOR RECORDING A WIDE RANGE OF DATA.</a:t>
            </a:r>
          </a:p>
          <a:p>
            <a:pPr algn="ctr"/>
            <a:r>
              <a:rPr lang="es-ES">
                <a:solidFill>
                  <a:schemeClr val="bg1"/>
                </a:solidFill>
              </a:rPr>
              <a:t>IT IS BUILT ON TOP OF SAVINGS.</a:t>
            </a:r>
          </a:p>
          <a:p>
            <a:pPr>
              <a:buFont typeface="Arial" charset="0"/>
              <a:buNone/>
            </a:pPr>
            <a:endParaRPr lang="es-ES">
              <a:solidFill>
                <a:schemeClr val="bg1"/>
              </a:solidFill>
            </a:endParaRPr>
          </a:p>
        </p:txBody>
      </p:sp>
      <p:pic>
        <p:nvPicPr>
          <p:cNvPr id="194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3750" y="4210051"/>
            <a:ext cx="7556500" cy="170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7"/>
          <p:cNvSpPr>
            <a:spLocks noChangeArrowheads="1"/>
          </p:cNvSpPr>
          <p:nvPr/>
        </p:nvSpPr>
        <p:spPr bwMode="auto">
          <a:xfrm>
            <a:off x="1293816" y="4540249"/>
            <a:ext cx="6816725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s-ES" sz="2400" b="1" i="1">
                <a:solidFill>
                  <a:schemeClr val="bg1"/>
                </a:solidFill>
              </a:rPr>
              <a:t>DATA SUCH AS LOGIN, CLICKS AND FEEDS TRANSIT </a:t>
            </a:r>
            <a:r>
              <a:rPr lang="es-ES">
                <a:solidFill>
                  <a:schemeClr val="bg1"/>
                </a:solidFill>
              </a:rPr>
              <a:t>USING SCRIBE AND ARE AGGRAVATING AND STORED IN HDFS USING SCRIBE-HDFS, ALLOWING EXTENDED ANALYSING USING </a:t>
            </a:r>
            <a:r>
              <a:rPr lang="es-ES" sz="2000" b="1" i="1">
                <a:solidFill>
                  <a:schemeClr val="bg1"/>
                </a:solidFill>
              </a:rPr>
              <a:t>MAPREDUCE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9900" y="336552"/>
            <a:ext cx="5664200" cy="147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48" name="TextBox 1"/>
          <p:cNvSpPr txBox="1">
            <a:spLocks noChangeArrowheads="1"/>
          </p:cNvSpPr>
          <p:nvPr/>
        </p:nvSpPr>
        <p:spPr bwMode="auto">
          <a:xfrm>
            <a:off x="2080852" y="598491"/>
            <a:ext cx="50188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chemeClr val="bg1"/>
                </a:solidFill>
              </a:rPr>
              <a:t>MOVES DATA FROM THE SERVER</a:t>
            </a:r>
          </a:p>
          <a:p>
            <a:pPr algn="ctr" eaLnBrk="1" hangingPunct="1"/>
            <a:r>
              <a:rPr lang="en-US" sz="2800" b="1" dirty="0">
                <a:solidFill>
                  <a:schemeClr val="bg1"/>
                </a:solidFill>
              </a:rPr>
              <a:t>TO A CENTRAL REPOSITORY</a:t>
            </a:r>
          </a:p>
        </p:txBody>
      </p:sp>
      <p:pic>
        <p:nvPicPr>
          <p:cNvPr id="3174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1428" y="3797300"/>
            <a:ext cx="1165225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80278" y="3049590"/>
            <a:ext cx="1789113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25" y="2333626"/>
            <a:ext cx="928688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25" y="3429002"/>
            <a:ext cx="928688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25" y="4556126"/>
            <a:ext cx="928688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725" y="5643565"/>
            <a:ext cx="928688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wn Arrow 14"/>
          <p:cNvSpPr/>
          <p:nvPr/>
        </p:nvSpPr>
        <p:spPr>
          <a:xfrm rot="16200000">
            <a:off x="1832770" y="2436019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1832770" y="340439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1832770" y="4537868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1812132" y="565229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3352007" y="2407445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176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013" y="2484437"/>
            <a:ext cx="501650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013" y="3429000"/>
            <a:ext cx="501650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3013" y="4584700"/>
            <a:ext cx="501650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7613" y="5700713"/>
            <a:ext cx="501650" cy="6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Down Arrow 23"/>
          <p:cNvSpPr/>
          <p:nvPr/>
        </p:nvSpPr>
        <p:spPr>
          <a:xfrm rot="16200000">
            <a:off x="3352007" y="340439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6200000">
            <a:off x="3352007" y="4537868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3352801" y="5746750"/>
            <a:ext cx="361951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Down Arrow 26"/>
          <p:cNvSpPr/>
          <p:nvPr/>
        </p:nvSpPr>
        <p:spPr>
          <a:xfrm rot="16200000">
            <a:off x="6654008" y="4044157"/>
            <a:ext cx="776287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6200000">
            <a:off x="4752182" y="340439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6200000">
            <a:off x="4752182" y="4537868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4542387">
            <a:off x="4752182" y="5620544"/>
            <a:ext cx="363539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Down Arrow 30"/>
          <p:cNvSpPr/>
          <p:nvPr/>
        </p:nvSpPr>
        <p:spPr>
          <a:xfrm rot="17708268">
            <a:off x="4709320" y="2488408"/>
            <a:ext cx="363538" cy="72390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4124663" y="3456602"/>
            <a:ext cx="3621532" cy="20029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718894" y="2554938"/>
            <a:ext cx="881713" cy="4876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718894" y="3515214"/>
            <a:ext cx="881713" cy="4876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698695" y="4655994"/>
            <a:ext cx="881713" cy="4876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3698695" y="5864874"/>
            <a:ext cx="881713" cy="487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9824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VARNISH CACHE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6788" y="1060451"/>
            <a:ext cx="7010400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21" name="Rectangle 1"/>
          <p:cNvSpPr>
            <a:spLocks noChangeArrowheads="1"/>
          </p:cNvSpPr>
          <p:nvPr/>
        </p:nvSpPr>
        <p:spPr bwMode="auto">
          <a:xfrm>
            <a:off x="1193800" y="1174752"/>
            <a:ext cx="652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800" b="1" dirty="0">
                <a:solidFill>
                  <a:schemeClr val="bg1"/>
                </a:solidFill>
              </a:rPr>
              <a:t>IT IS USED FOR HTTP PROXYING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THEY HAVE IT FOR ITS </a:t>
            </a:r>
            <a:r>
              <a:rPr lang="es-ES" sz="2000" b="1" i="1" dirty="0">
                <a:solidFill>
                  <a:schemeClr val="bg1"/>
                </a:solidFill>
              </a:rPr>
              <a:t>HIGH PERFORMANCE</a:t>
            </a:r>
            <a:r>
              <a:rPr lang="es-ES" dirty="0">
                <a:solidFill>
                  <a:schemeClr val="bg1"/>
                </a:solidFill>
              </a:rPr>
              <a:t> AND </a:t>
            </a:r>
            <a:r>
              <a:rPr lang="es-ES" sz="2000" b="1" i="1" dirty="0">
                <a:solidFill>
                  <a:schemeClr val="bg1"/>
                </a:solidFill>
              </a:rPr>
              <a:t>EFFICIENCY</a:t>
            </a:r>
          </a:p>
        </p:txBody>
      </p:sp>
      <p:pic>
        <p:nvPicPr>
          <p:cNvPr id="3482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4466" y="5778501"/>
            <a:ext cx="3673475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21600" y="3429001"/>
            <a:ext cx="1136650" cy="1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885825" y="2886074"/>
            <a:ext cx="1555750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825" name="TextBox 17"/>
          <p:cNvSpPr txBox="1">
            <a:spLocks noChangeArrowheads="1"/>
          </p:cNvSpPr>
          <p:nvPr/>
        </p:nvSpPr>
        <p:spPr bwMode="auto">
          <a:xfrm>
            <a:off x="2601915" y="2693989"/>
            <a:ext cx="957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>
                <a:solidFill>
                  <a:srgbClr val="3B5999"/>
                </a:solidFill>
              </a:rPr>
              <a:t>Request</a:t>
            </a:r>
          </a:p>
        </p:txBody>
      </p:sp>
      <p:sp>
        <p:nvSpPr>
          <p:cNvPr id="34826" name="TextBox 18"/>
          <p:cNvSpPr txBox="1">
            <a:spLocks noChangeArrowheads="1"/>
          </p:cNvSpPr>
          <p:nvPr/>
        </p:nvSpPr>
        <p:spPr bwMode="auto">
          <a:xfrm>
            <a:off x="2533651" y="5068889"/>
            <a:ext cx="1094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>
                <a:solidFill>
                  <a:srgbClr val="3B5999"/>
                </a:solidFill>
              </a:rPr>
              <a:t>Response</a:t>
            </a:r>
          </a:p>
        </p:txBody>
      </p:sp>
      <p:sp>
        <p:nvSpPr>
          <p:cNvPr id="34827" name="TextBox 19"/>
          <p:cNvSpPr txBox="1">
            <a:spLocks noChangeArrowheads="1"/>
          </p:cNvSpPr>
          <p:nvPr/>
        </p:nvSpPr>
        <p:spPr bwMode="auto">
          <a:xfrm>
            <a:off x="4732455" y="3076577"/>
            <a:ext cx="9284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Caching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Proxy</a:t>
            </a:r>
          </a:p>
        </p:txBody>
      </p:sp>
      <p:sp>
        <p:nvSpPr>
          <p:cNvPr id="34828" name="TextBox 20"/>
          <p:cNvSpPr txBox="1">
            <a:spLocks noChangeArrowheads="1"/>
          </p:cNvSpPr>
          <p:nvPr/>
        </p:nvSpPr>
        <p:spPr bwMode="auto">
          <a:xfrm>
            <a:off x="7891454" y="2754314"/>
            <a:ext cx="7969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Web</a:t>
            </a:r>
          </a:p>
          <a:p>
            <a:pPr algn="ctr" eaLnBrk="1" hangingPunct="1"/>
            <a:r>
              <a:rPr lang="en-US" sz="1800" b="1">
                <a:solidFill>
                  <a:srgbClr val="3B5999"/>
                </a:solidFill>
              </a:rPr>
              <a:t>Server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807325" y="2760663"/>
            <a:ext cx="965200" cy="646112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741863" y="3071814"/>
            <a:ext cx="963612" cy="646112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441578" y="2576514"/>
            <a:ext cx="1279525" cy="647700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41578" y="4922839"/>
            <a:ext cx="1279525" cy="647700"/>
          </a:xfrm>
          <a:prstGeom prst="roundRect">
            <a:avLst/>
          </a:prstGeom>
          <a:noFill/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381878" y="3735388"/>
            <a:ext cx="550863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92175" y="4486276"/>
            <a:ext cx="0" cy="76835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24463" y="2693988"/>
            <a:ext cx="0" cy="363538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4713" y="2873377"/>
            <a:ext cx="0" cy="701675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83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638" y="3513138"/>
            <a:ext cx="966787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" name="Straight Connector 40"/>
          <p:cNvCxnSpPr/>
          <p:nvPr/>
        </p:nvCxnSpPr>
        <p:spPr>
          <a:xfrm flipH="1">
            <a:off x="892175" y="5246689"/>
            <a:ext cx="1549400" cy="1586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721103" y="2681288"/>
            <a:ext cx="1503363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343650" y="4367213"/>
            <a:ext cx="0" cy="879475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841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61025" y="3429001"/>
            <a:ext cx="1136650" cy="113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Arrow Connector 47"/>
          <p:cNvCxnSpPr/>
          <p:nvPr/>
        </p:nvCxnSpPr>
        <p:spPr>
          <a:xfrm flipH="1" flipV="1">
            <a:off x="3773488" y="5246689"/>
            <a:ext cx="2570162" cy="1586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702425" y="4197352"/>
            <a:ext cx="674688" cy="3175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77113" y="3722688"/>
            <a:ext cx="0" cy="477838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0025" y="6233321"/>
            <a:ext cx="442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B5999"/>
                </a:solidFill>
              </a:rPr>
              <a:t>WEB APPLICATION ACCELERATOR</a:t>
            </a:r>
            <a:endParaRPr lang="en-US" sz="2400" b="1" dirty="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584200" y="1050926"/>
            <a:ext cx="7886700" cy="123507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25585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HAYSTACK</a:t>
            </a:r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914400" y="1228726"/>
            <a:ext cx="75565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THE STORAGE OF THE BILLIONS OF PHOTOS POSTED BY USERS IS HANDLED WITH THIS AD-HOC STORAGE SOLUTION DEVELOPED BY FACEBOOK WHICH BRINGS LOW LEVEL OPTIMIZATIONS AND APPEND-ONLY WRITES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84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264" y="2454275"/>
            <a:ext cx="8245475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36894" y="53045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b="1" dirty="0" smtClean="0">
                <a:solidFill>
                  <a:srgbClr val="3B5999"/>
                </a:solidFill>
              </a:rPr>
              <a:t>NECESSARY QUALITY </a:t>
            </a:r>
            <a:r>
              <a:rPr lang="en-GB" dirty="0" smtClean="0">
                <a:solidFill>
                  <a:srgbClr val="3B5999"/>
                </a:solidFill>
              </a:rPr>
              <a:t>AS OUR USERS UPLOAD HUNDREDS OF MILLIONS OF PHOTOS EACH WEEK</a:t>
            </a:r>
            <a:endParaRPr lang="en-GB" dirty="0">
              <a:solidFill>
                <a:srgbClr val="3B5999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35983" y="1095750"/>
            <a:ext cx="3186394" cy="914210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5984" y="1086630"/>
            <a:ext cx="3186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AN OBJECT STORAGE SYSTEM DESIGNED FOR FACEBOOK’S PHOTOS APPLICATION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05438" y="416475"/>
            <a:ext cx="3554506" cy="1200328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05438" y="416476"/>
            <a:ext cx="35545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IT WAS DESIGNED TO SERVE THE LONG TAIL OF REQUESTS SEEN BY SHARING PHOTOS IN A LARGE SOCIAL NETWORK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05438" y="1707067"/>
            <a:ext cx="3554506" cy="923330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13552" y="1707066"/>
            <a:ext cx="37382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THE KEY INSIGHT IS TO AVOID DISK OPERATIONS WHEN ACCESSING META-DATA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0989" y="3506124"/>
            <a:ext cx="8175813" cy="9233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5437" y="3506124"/>
            <a:ext cx="73869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smtClean="0">
                <a:solidFill>
                  <a:srgbClr val="3B5999"/>
                </a:solidFill>
              </a:rPr>
              <a:t>HAYSTACK PROVIDES A FAULT-TOLERANT AND SIMPLE SOLUTION TO PHOTO STORAGE AT DRAMATICALLY LESS COST AND HIGHER THROUGHPUT THAN A TRADITIONAL APPROACH USING NAS APPLIANCES</a:t>
            </a:r>
            <a:endParaRPr lang="en-GB" b="1" dirty="0">
              <a:solidFill>
                <a:srgbClr val="3B5999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05421" y="4864369"/>
            <a:ext cx="1823758" cy="1751036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450756">
            <a:off x="837862" y="5416723"/>
            <a:ext cx="1758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INCREMENTALLY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SCALABLE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2805020" y="5285464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6200000">
            <a:off x="4508687" y="1165708"/>
            <a:ext cx="727075" cy="76517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40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08058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>
                <a:solidFill>
                  <a:schemeClr val="bg1"/>
                </a:solidFill>
              </a:rPr>
              <a:t>MESSENGER</a:t>
            </a:r>
          </a:p>
        </p:txBody>
      </p:sp>
      <p:pic>
        <p:nvPicPr>
          <p:cNvPr id="3686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315" y="2486026"/>
            <a:ext cx="2217737" cy="221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3835400" y="3744915"/>
            <a:ext cx="4724400" cy="2935286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35400" y="1330325"/>
            <a:ext cx="4724400" cy="198913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3835400" y="1609726"/>
            <a:ext cx="47244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IT IS USING ITS </a:t>
            </a:r>
            <a:r>
              <a:rPr lang="es-ES" sz="2400" b="1" i="1" dirty="0">
                <a:solidFill>
                  <a:schemeClr val="bg1"/>
                </a:solidFill>
              </a:rPr>
              <a:t>OWN ARCHITECTURE </a:t>
            </a:r>
            <a:r>
              <a:rPr lang="es-ES" dirty="0">
                <a:solidFill>
                  <a:schemeClr val="bg1"/>
                </a:solidFill>
              </a:rPr>
              <a:t>WHICH IS NOT NOTABLY BASED ON INFRASTRUCTURE SHARDING AND DYNAMIC CLUSTER MANAGEMENT</a:t>
            </a:r>
          </a:p>
        </p:txBody>
      </p:sp>
      <p:sp>
        <p:nvSpPr>
          <p:cNvPr id="36872" name="Rectangle 1"/>
          <p:cNvSpPr>
            <a:spLocks noChangeArrowheads="1"/>
          </p:cNvSpPr>
          <p:nvPr/>
        </p:nvSpPr>
        <p:spPr bwMode="auto">
          <a:xfrm>
            <a:off x="3975100" y="4027488"/>
            <a:ext cx="444500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2000" b="1" i="1" dirty="0">
                <a:solidFill>
                  <a:schemeClr val="bg1"/>
                </a:solidFill>
              </a:rPr>
              <a:t>BUSINESS LOGIC AND PERSISTENCE IS ENCAPSULATED IN SO CALLED </a:t>
            </a:r>
            <a:r>
              <a:rPr lang="es-ES" altLang="es-ES" sz="2000" b="1" i="1" dirty="0">
                <a:solidFill>
                  <a:schemeClr val="bg1"/>
                </a:solidFill>
              </a:rPr>
              <a:t>“</a:t>
            </a:r>
            <a:r>
              <a:rPr lang="es-ES" altLang="ja-JP" sz="2000" b="1" i="1" dirty="0">
                <a:solidFill>
                  <a:schemeClr val="bg1"/>
                </a:solidFill>
              </a:rPr>
              <a:t>CELL</a:t>
            </a:r>
            <a:r>
              <a:rPr lang="es-ES" altLang="es-ES" sz="2000" b="1" i="1" dirty="0">
                <a:solidFill>
                  <a:schemeClr val="bg1"/>
                </a:solidFill>
              </a:rPr>
              <a:t>”</a:t>
            </a:r>
            <a:endParaRPr lang="es-ES" altLang="ja-JP" sz="2000" b="1" i="1" dirty="0">
              <a:solidFill>
                <a:schemeClr val="bg1"/>
              </a:solidFill>
            </a:endParaRPr>
          </a:p>
          <a:p>
            <a:endParaRPr lang="es-ES" altLang="ja-JP" dirty="0">
              <a:solidFill>
                <a:schemeClr val="bg1"/>
              </a:solidFill>
            </a:endParaRPr>
          </a:p>
          <a:p>
            <a:pPr algn="ctr"/>
            <a:r>
              <a:rPr lang="es-ES" altLang="ja-JP" dirty="0">
                <a:solidFill>
                  <a:schemeClr val="bg1"/>
                </a:solidFill>
              </a:rPr>
              <a:t>EACH CELL HANDLES A PART OF USERS; NEW CELLS CAN BE ADD AS POPULARITY GROWS. PERSISTENCE IS ACHIEVED USING HBASED, WHICH STORES ALSO AN INVERTED INDEX FOR EACH SEARCH ENGINE.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6200000">
            <a:off x="2763044" y="3075783"/>
            <a:ext cx="1055688" cy="103822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6871" grpId="0"/>
      <p:bldP spid="36872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703389"/>
            <a:ext cx="1156970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1055" y="3016470"/>
            <a:ext cx="2504109" cy="3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0665" y="418138"/>
            <a:ext cx="5189531" cy="389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361796" y="5118539"/>
            <a:ext cx="3941379" cy="662152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88931" y="5291503"/>
            <a:ext cx="3444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THIS IS THE APPLICATION FOR IPAD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7551" y="1003739"/>
            <a:ext cx="2547615" cy="932794"/>
          </a:xfrm>
          <a:prstGeom prst="round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1190" y="1147946"/>
            <a:ext cx="2400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THIS IS ‘MESSENGER’</a:t>
            </a:r>
          </a:p>
          <a:p>
            <a:pPr algn="ctr"/>
            <a:r>
              <a:rPr lang="es-ES" dirty="0" smtClean="0">
                <a:solidFill>
                  <a:schemeClr val="bg1"/>
                </a:solidFill>
              </a:rPr>
              <a:t>FOR PORTABLE DEVICES</a:t>
            </a:r>
          </a:p>
        </p:txBody>
      </p:sp>
      <p:sp>
        <p:nvSpPr>
          <p:cNvPr id="12" name="Down Arrow 11"/>
          <p:cNvSpPr/>
          <p:nvPr/>
        </p:nvSpPr>
        <p:spPr>
          <a:xfrm rot="10800000">
            <a:off x="6068562" y="4311518"/>
            <a:ext cx="527843" cy="841220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1657436" y="1936532"/>
            <a:ext cx="527843" cy="1079939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13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10" grpId="0" animBg="1"/>
      <p:bldP spid="7" grpId="0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88805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1536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838" y="2435226"/>
            <a:ext cx="3330575" cy="35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4451352" y="2874964"/>
            <a:ext cx="4523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B5999"/>
                </a:solidFill>
              </a:rPr>
              <a:t>IS AN ONLINE SOCIAL NETWORKING SERVICE,</a:t>
            </a:r>
          </a:p>
          <a:p>
            <a:r>
              <a:rPr lang="en-GB" b="1" dirty="0">
                <a:solidFill>
                  <a:srgbClr val="3B5999"/>
                </a:solidFill>
              </a:rPr>
              <a:t>A PLATFORM TO BUILD SOCIAL RELATIONS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15366" name="TextBox 9"/>
          <p:cNvSpPr txBox="1">
            <a:spLocks noChangeArrowheads="1"/>
          </p:cNvSpPr>
          <p:nvPr/>
        </p:nvSpPr>
        <p:spPr bwMode="auto">
          <a:xfrm>
            <a:off x="5743575" y="3846514"/>
            <a:ext cx="1938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FOUNDED IN 2004</a:t>
            </a:r>
          </a:p>
        </p:txBody>
      </p:sp>
      <p:sp>
        <p:nvSpPr>
          <p:cNvPr id="15367" name="Rectangle 10"/>
          <p:cNvSpPr>
            <a:spLocks noChangeArrowheads="1"/>
          </p:cNvSpPr>
          <p:nvPr/>
        </p:nvSpPr>
        <p:spPr bwMode="auto">
          <a:xfrm>
            <a:off x="5408614" y="4543426"/>
            <a:ext cx="26074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B5999"/>
                </a:solidFill>
              </a:rPr>
              <a:t>CEO: MARK ZUCKERBERG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6" grpId="0"/>
      <p:bldP spid="1536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200027" y="-38098"/>
            <a:ext cx="141493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CHAT</a:t>
            </a:r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813" y="2863851"/>
            <a:ext cx="1624012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 rot="16200000">
            <a:off x="2763044" y="3215483"/>
            <a:ext cx="1055688" cy="1038225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356100" y="1643064"/>
            <a:ext cx="4572000" cy="103663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356100" y="3232150"/>
            <a:ext cx="4572000" cy="103663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356100" y="5016501"/>
            <a:ext cx="4572000" cy="103663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921" name="Rectangle 7"/>
          <p:cNvSpPr>
            <a:spLocks noChangeArrowheads="1"/>
          </p:cNvSpPr>
          <p:nvPr/>
        </p:nvSpPr>
        <p:spPr bwMode="auto">
          <a:xfrm>
            <a:off x="4370388" y="1889125"/>
            <a:ext cx="45577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rgbClr val="FFFFFF"/>
                </a:solidFill>
              </a:rPr>
              <a:t>BASED ON AN EPOLL SERVER </a:t>
            </a:r>
            <a:endParaRPr lang="en-US" sz="2400" dirty="0"/>
          </a:p>
        </p:txBody>
      </p:sp>
      <p:sp>
        <p:nvSpPr>
          <p:cNvPr id="38922" name="Rectangle 8"/>
          <p:cNvSpPr>
            <a:spLocks noChangeArrowheads="1"/>
          </p:cNvSpPr>
          <p:nvPr/>
        </p:nvSpPr>
        <p:spPr bwMode="auto">
          <a:xfrm>
            <a:off x="4811714" y="3473450"/>
            <a:ext cx="36617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DEVELOPED IN ERLANG</a:t>
            </a:r>
          </a:p>
        </p:txBody>
      </p:sp>
      <p:sp>
        <p:nvSpPr>
          <p:cNvPr id="38923" name="Rectangle 1"/>
          <p:cNvSpPr>
            <a:spLocks noChangeArrowheads="1"/>
          </p:cNvSpPr>
          <p:nvPr/>
        </p:nvSpPr>
        <p:spPr bwMode="auto">
          <a:xfrm>
            <a:off x="4708525" y="5273675"/>
            <a:ext cx="3867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ACCESSED USING THRIFT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38921" grpId="0"/>
      <p:bldP spid="38922" grpId="0"/>
      <p:bldP spid="389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200028" y="-38098"/>
            <a:ext cx="307763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CASSANDRA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941" name="TextBox 10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>
                <a:solidFill>
                  <a:srgbClr val="3B5999"/>
                </a:solidFill>
              </a:rPr>
              <a:t>Database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5000" y="2270125"/>
            <a:ext cx="7969250" cy="1565275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943" name="Rectangle 9"/>
          <p:cNvSpPr>
            <a:spLocks noChangeArrowheads="1"/>
          </p:cNvSpPr>
          <p:nvPr/>
        </p:nvSpPr>
        <p:spPr bwMode="auto">
          <a:xfrm>
            <a:off x="488950" y="2482850"/>
            <a:ext cx="81661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DESIGNED TO HANDLE LARGE AMOUNT OF DATA SPLIT OUT ACROSS MANY SERVERS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7375" y="4403727"/>
            <a:ext cx="7969250" cy="185737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945" name="Rectangle 6"/>
          <p:cNvSpPr>
            <a:spLocks noChangeArrowheads="1"/>
          </p:cNvSpPr>
          <p:nvPr/>
        </p:nvSpPr>
        <p:spPr bwMode="auto">
          <a:xfrm>
            <a:off x="1082675" y="4403727"/>
            <a:ext cx="70739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endParaRPr lang="es-ES" sz="20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chemeClr val="bg1"/>
                </a:solidFill>
              </a:rPr>
              <a:t>THE FUNCTION OF THE POWER OF FACEBOOK INBOX SEARCH AND PROVIDES A STRUCTURE OF KEY-VALUE STORE WITH EVENTUAL CONSISTENCY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943" grpId="0"/>
      <p:bldP spid="15" grpId="0" animBg="1"/>
      <p:bldP spid="399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7866" y="2284414"/>
            <a:ext cx="2657475" cy="178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1466850" y="800100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987800" y="114300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20700" y="2947988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191250" y="823913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112000" y="2947988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419850" y="4775200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757363" y="4851400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089400" y="5295900"/>
            <a:ext cx="1460500" cy="1371600"/>
          </a:xfrm>
          <a:prstGeom prst="ellipse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971" name="TextBox 14"/>
          <p:cNvSpPr txBox="1">
            <a:spLocks noChangeArrowheads="1"/>
          </p:cNvSpPr>
          <p:nvPr/>
        </p:nvSpPr>
        <p:spPr bwMode="auto">
          <a:xfrm>
            <a:off x="1584913" y="1093790"/>
            <a:ext cx="12243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OPEN</a:t>
            </a:r>
          </a:p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40972" name="TextBox 15"/>
          <p:cNvSpPr txBox="1">
            <a:spLocks noChangeArrowheads="1"/>
          </p:cNvSpPr>
          <p:nvPr/>
        </p:nvSpPr>
        <p:spPr bwMode="auto">
          <a:xfrm>
            <a:off x="3987451" y="508001"/>
            <a:ext cx="15040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HIGH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0973" name="TextBox 16"/>
          <p:cNvSpPr txBox="1">
            <a:spLocks noChangeArrowheads="1"/>
          </p:cNvSpPr>
          <p:nvPr/>
        </p:nvSpPr>
        <p:spPr bwMode="auto">
          <a:xfrm>
            <a:off x="4062872" y="5627688"/>
            <a:ext cx="15135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1"/>
                </a:solidFill>
              </a:rPr>
              <a:t>ELASTIC</a:t>
            </a:r>
          </a:p>
          <a:p>
            <a:pPr algn="ctr" eaLnBrk="1" hangingPunct="1"/>
            <a:r>
              <a:rPr lang="en-US" sz="20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40974" name="TextBox 17"/>
          <p:cNvSpPr txBox="1">
            <a:spLocks noChangeArrowheads="1"/>
          </p:cNvSpPr>
          <p:nvPr/>
        </p:nvSpPr>
        <p:spPr bwMode="auto">
          <a:xfrm>
            <a:off x="7142940" y="3279776"/>
            <a:ext cx="14748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P2P</a:t>
            </a:r>
          </a:p>
          <a:p>
            <a:pPr algn="ctr" eaLnBrk="1" hangingPunct="1"/>
            <a:r>
              <a:rPr lang="en-US" sz="16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40975" name="TextBox 18"/>
          <p:cNvSpPr txBox="1">
            <a:spLocks noChangeArrowheads="1"/>
          </p:cNvSpPr>
          <p:nvPr/>
        </p:nvSpPr>
        <p:spPr bwMode="auto">
          <a:xfrm>
            <a:off x="6282543" y="1155700"/>
            <a:ext cx="12779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1"/>
                </a:solidFill>
              </a:rPr>
              <a:t>COLUMN</a:t>
            </a:r>
          </a:p>
          <a:p>
            <a:pPr algn="ctr" eaLnBrk="1" hangingPunct="1"/>
            <a:r>
              <a:rPr lang="en-US" sz="2000" b="1" dirty="0">
                <a:solidFill>
                  <a:schemeClr val="bg1"/>
                </a:solidFill>
              </a:rPr>
              <a:t>ORIENTED</a:t>
            </a:r>
          </a:p>
        </p:txBody>
      </p:sp>
      <p:sp>
        <p:nvSpPr>
          <p:cNvPr id="40976" name="TextBox 19"/>
          <p:cNvSpPr txBox="1">
            <a:spLocks noChangeArrowheads="1"/>
          </p:cNvSpPr>
          <p:nvPr/>
        </p:nvSpPr>
        <p:spPr bwMode="auto">
          <a:xfrm>
            <a:off x="496130" y="3309940"/>
            <a:ext cx="15096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chemeClr val="bg1"/>
                </a:solidFill>
              </a:rPr>
              <a:t>TUNABLE</a:t>
            </a:r>
          </a:p>
          <a:p>
            <a:pPr algn="ctr" eaLnBrk="1" hangingPunct="1"/>
            <a:r>
              <a:rPr lang="en-US" sz="1800" b="1" dirty="0">
                <a:solidFill>
                  <a:schemeClr val="bg1"/>
                </a:solidFill>
              </a:rPr>
              <a:t>CONSISTENCY</a:t>
            </a:r>
          </a:p>
        </p:txBody>
      </p:sp>
      <p:sp>
        <p:nvSpPr>
          <p:cNvPr id="40977" name="TextBox 20"/>
          <p:cNvSpPr txBox="1">
            <a:spLocks noChangeArrowheads="1"/>
          </p:cNvSpPr>
          <p:nvPr/>
        </p:nvSpPr>
        <p:spPr bwMode="auto">
          <a:xfrm>
            <a:off x="6503128" y="5045076"/>
            <a:ext cx="1293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SCHEMA</a:t>
            </a:r>
          </a:p>
          <a:p>
            <a:pPr algn="ctr" eaLnBrk="1" hangingPunct="1"/>
            <a:r>
              <a:rPr lang="en-US" b="1" dirty="0">
                <a:solidFill>
                  <a:schemeClr val="bg1"/>
                </a:solidFill>
              </a:rPr>
              <a:t>FREE</a:t>
            </a:r>
          </a:p>
        </p:txBody>
      </p:sp>
      <p:sp>
        <p:nvSpPr>
          <p:cNvPr id="40978" name="TextBox 21"/>
          <p:cNvSpPr txBox="1">
            <a:spLocks noChangeArrowheads="1"/>
          </p:cNvSpPr>
          <p:nvPr/>
        </p:nvSpPr>
        <p:spPr bwMode="auto">
          <a:xfrm>
            <a:off x="1760540" y="5232402"/>
            <a:ext cx="14573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chemeClr val="bg1"/>
                </a:solidFill>
              </a:rPr>
              <a:t>HIGH</a:t>
            </a:r>
          </a:p>
          <a:p>
            <a:pPr algn="ctr" eaLnBrk="1" hangingPunct="1"/>
            <a:r>
              <a:rPr lang="en-US" sz="1800" b="1" dirty="0">
                <a:solidFill>
                  <a:schemeClr val="bg1"/>
                </a:solidFill>
              </a:rPr>
              <a:t>AVAILABILITY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43575" y="4089400"/>
            <a:ext cx="895350" cy="762000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572000" y="4319589"/>
            <a:ext cx="247650" cy="912812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895975" y="3327400"/>
            <a:ext cx="1025525" cy="244475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476500" y="4065589"/>
            <a:ext cx="750888" cy="684212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330703" y="1509714"/>
            <a:ext cx="409575" cy="774700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40976" idx="3"/>
          </p:cNvCxnSpPr>
          <p:nvPr/>
        </p:nvCxnSpPr>
        <p:spPr>
          <a:xfrm flipH="1">
            <a:off x="2005774" y="3279777"/>
            <a:ext cx="921578" cy="353329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927350" y="1890713"/>
            <a:ext cx="793750" cy="609600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448303" y="1897063"/>
            <a:ext cx="835025" cy="387350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6475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200026" y="43528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Architecture</a:t>
            </a:r>
            <a:endParaRPr lang="en-US" sz="4000" b="1" dirty="0">
              <a:solidFill>
                <a:srgbClr val="3B599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0832" y="1621536"/>
            <a:ext cx="7900416" cy="44866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65632" y="5367528"/>
            <a:ext cx="7290816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77824" y="2974848"/>
            <a:ext cx="7290816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65632" y="2171700"/>
            <a:ext cx="3536504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84192" y="2153412"/>
            <a:ext cx="3584448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65632" y="3745992"/>
            <a:ext cx="3536504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77824" y="4538472"/>
            <a:ext cx="3536504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619944" y="3745992"/>
            <a:ext cx="3536504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08164" y="4538472"/>
            <a:ext cx="3536504" cy="448056"/>
          </a:xfrm>
          <a:prstGeom prst="roundRect">
            <a:avLst>
              <a:gd name="adj" fmla="val 7408"/>
            </a:avLst>
          </a:prstGeom>
          <a:noFill/>
          <a:ln w="2540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8418" y="2224041"/>
            <a:ext cx="153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Cassandra API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51760" y="2182155"/>
            <a:ext cx="67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Tools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87552" y="3014211"/>
            <a:ext cx="14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Storage Layer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38220" y="3785355"/>
            <a:ext cx="121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Partitioner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12301" y="3767811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Replicator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788685" y="4577835"/>
            <a:ext cx="16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Failure detector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328547" y="4546313"/>
            <a:ext cx="21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Cluster Membership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91954" y="5406891"/>
            <a:ext cx="176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Messaging Layer</a:t>
            </a:r>
            <a:endParaRPr lang="en-US" b="1" dirty="0"/>
          </a:p>
        </p:txBody>
      </p:sp>
      <p:pic>
        <p:nvPicPr>
          <p:cNvPr id="2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1368" y="958767"/>
            <a:ext cx="763733" cy="51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501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6475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200026" y="43528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Inbox Search</a:t>
            </a:r>
            <a:endParaRPr lang="en-US" sz="4000" b="1" dirty="0">
              <a:solidFill>
                <a:srgbClr val="3B5999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01561"/>
            <a:ext cx="9144000" cy="6056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1147" y="1535600"/>
            <a:ext cx="725215" cy="240649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55681" y="1161936"/>
            <a:ext cx="1920211" cy="227287"/>
          </a:xfrm>
          <a:prstGeom prst="rect">
            <a:avLst/>
          </a:prstGeom>
          <a:noFill/>
          <a:ln w="31750">
            <a:solidFill>
              <a:srgbClr val="3B59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463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200026" y="-38098"/>
            <a:ext cx="30828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Why is important for businesses?</a:t>
            </a:r>
            <a:endParaRPr lang="en-US" sz="4000" b="1" dirty="0">
              <a:solidFill>
                <a:srgbClr val="3B5999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3586" y="5611318"/>
            <a:ext cx="7860665" cy="8707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52170" y="4516520"/>
            <a:ext cx="775208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3B5999"/>
                </a:solidFill>
              </a:rPr>
              <a:t>A RECENT STUDY BY UNIVERSITY OF FLORIDA ON UNDERGRADUATE AND GRADUATE STUDENTS IS INFORMATIVE AS IT REVEALS THE PREFERENCES OF YOUNG PEOPLE ON FACEBOOK</a:t>
            </a:r>
          </a:p>
          <a:p>
            <a:pPr algn="ctr"/>
            <a:r>
              <a:rPr lang="en-US" sz="1400" dirty="0" smtClean="0">
                <a:solidFill>
                  <a:srgbClr val="3B5999"/>
                </a:solidFill>
              </a:rPr>
              <a:t>THE RESULTS SHOWED THAT MOST ARE OKAY WITH BUSINESS PAGE BUT FEEL ANNOYED BY STRAIGHT ADVERTISEMENTS</a:t>
            </a:r>
          </a:p>
          <a:p>
            <a:pPr algn="ctr"/>
            <a:endParaRPr lang="en-US" sz="2000" b="1" dirty="0">
              <a:solidFill>
                <a:srgbClr val="3B5999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COMPANIES SHOULD PUT MORE EFFORT ON THEIR FACEBOOK PAGE INSTEAD OF SPENDING A LOT OF MONEY ON ADVERTISEMENTS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79040" y="1717993"/>
            <a:ext cx="4754880" cy="5344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75054" y="1800559"/>
            <a:ext cx="4545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GREAT SPACE TO KEEP CUSTOMERS INFORMED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478939" y="2437122"/>
            <a:ext cx="4754880" cy="5344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1259" y="2519687"/>
            <a:ext cx="267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 BRAND IDENTITY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479040" y="3168304"/>
            <a:ext cx="4754880" cy="5344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62177" y="3244335"/>
            <a:ext cx="2379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BROADEN YOUR REACH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478939" y="3903901"/>
            <a:ext cx="4754880" cy="5344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70810" y="3986466"/>
            <a:ext cx="4644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FACEBOOK IS A TWO WAY COMMUNICATION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558391" y="1445122"/>
            <a:ext cx="1312411" cy="8661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483" y="3332776"/>
            <a:ext cx="26018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3B5999"/>
                </a:solidFill>
              </a:rPr>
              <a:t>THEY HELP US KNOW WHO YOU ARE SO WE CAN SHOW CONTENT THAT’S MOST RELEVANT TO YOU, INCLUDING </a:t>
            </a:r>
            <a:r>
              <a:rPr lang="en-GB" b="1" i="1" dirty="0" smtClean="0">
                <a:solidFill>
                  <a:srgbClr val="3B5999"/>
                </a:solidFill>
              </a:rPr>
              <a:t>FEATURES, PRODUCTS, AND ADS</a:t>
            </a:r>
            <a:endParaRPr lang="en-US" b="1" i="1" dirty="0">
              <a:solidFill>
                <a:srgbClr val="3B599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8327" y="3332776"/>
            <a:ext cx="3182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3B5999"/>
                </a:solidFill>
              </a:rPr>
              <a:t>THEY WORK WITH FACEBOOK FEATURES AND HELP US IMPROVE OUR PRODUCTS AND SERVICES, SO YOU CAN DO THINGS LIKE </a:t>
            </a:r>
            <a:r>
              <a:rPr lang="en-GB" i="1" dirty="0" smtClean="0">
                <a:solidFill>
                  <a:srgbClr val="3B5999"/>
                </a:solidFill>
              </a:rPr>
              <a:t>SEE WHICH FRIENDS ARE ONLINE IN CHAT, </a:t>
            </a:r>
            <a:r>
              <a:rPr lang="en-GB" b="1" i="1" dirty="0" smtClean="0">
                <a:solidFill>
                  <a:srgbClr val="3B5999"/>
                </a:solidFill>
              </a:rPr>
              <a:t>USE SHARE BUTTONS, AND UPLOAD PHOTOS</a:t>
            </a:r>
            <a:endParaRPr lang="en-US" b="1" i="1" dirty="0">
              <a:solidFill>
                <a:srgbClr val="3B599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65291" y="3332776"/>
            <a:ext cx="24683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 smtClean="0">
                <a:solidFill>
                  <a:srgbClr val="3B5999"/>
                </a:solidFill>
              </a:rPr>
              <a:t>THEY HELP SECURE FACEBOOK BY LETTING US KNOW IF SOMEONE TRIES TO ACCESS YOUR ACCOUNT OR ENGAGES IN ACTIVITY THAT VIOLATES OUR TERMS</a:t>
            </a:r>
            <a:endParaRPr lang="en-US" sz="1600" dirty="0">
              <a:solidFill>
                <a:srgbClr val="3B599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200027" y="-38098"/>
            <a:ext cx="22381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COOKIES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How they use them?</a:t>
            </a:r>
            <a:endParaRPr lang="en-US" sz="4000" b="1" dirty="0">
              <a:solidFill>
                <a:srgbClr val="3B5999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8546" y="1999129"/>
            <a:ext cx="2030207" cy="83371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2093" y="2106742"/>
            <a:ext cx="187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SHOW WHAT</a:t>
            </a:r>
          </a:p>
          <a:p>
            <a:pPr algn="ctr"/>
            <a:r>
              <a:rPr lang="en-GB" b="1" dirty="0" smtClean="0">
                <a:solidFill>
                  <a:schemeClr val="bg1"/>
                </a:solidFill>
              </a:rPr>
              <a:t>MATTERS TO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651948" y="1997785"/>
            <a:ext cx="2030207" cy="83371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17524" y="2091481"/>
            <a:ext cx="1699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IMPROVE YOUR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E</a:t>
            </a:r>
            <a:r>
              <a:rPr lang="en-US" b="1" dirty="0" smtClean="0">
                <a:solidFill>
                  <a:schemeClr val="bg1"/>
                </a:solidFill>
              </a:rPr>
              <a:t>XPERIENCE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84343" y="2013047"/>
            <a:ext cx="2030207" cy="83371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23463" y="2091481"/>
            <a:ext cx="1590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PROTECTION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AND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073512" y="2818321"/>
            <a:ext cx="491136" cy="514457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4448229" y="2818320"/>
            <a:ext cx="491136" cy="514457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673045" y="2852444"/>
            <a:ext cx="491136" cy="514457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8329" y="5065201"/>
            <a:ext cx="3062919" cy="20215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-332823" y="5715071"/>
            <a:ext cx="1093615" cy="7217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9767799">
            <a:off x="8077122" y="6008360"/>
            <a:ext cx="1612142" cy="10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29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1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2263" y="1839457"/>
            <a:ext cx="4249737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CuadroTexto 5"/>
          <p:cNvSpPr txBox="1">
            <a:spLocks noChangeArrowheads="1"/>
          </p:cNvSpPr>
          <p:nvPr/>
        </p:nvSpPr>
        <p:spPr bwMode="auto">
          <a:xfrm>
            <a:off x="306477" y="958849"/>
            <a:ext cx="42910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S" sz="2000" b="1" dirty="0" smtClean="0">
                <a:solidFill>
                  <a:srgbClr val="3B5999"/>
                </a:solidFill>
              </a:rPr>
              <a:t>Facebook </a:t>
            </a:r>
            <a:r>
              <a:rPr lang="es-ES" sz="2000" b="1" dirty="0" err="1">
                <a:solidFill>
                  <a:srgbClr val="3B5999"/>
                </a:solidFill>
              </a:rPr>
              <a:t>changed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the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algorithm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smtClean="0">
                <a:solidFill>
                  <a:srgbClr val="3B5999"/>
                </a:solidFill>
              </a:rPr>
              <a:t>so</a:t>
            </a:r>
          </a:p>
          <a:p>
            <a:pPr eaLnBrk="1" hangingPunct="1"/>
            <a:r>
              <a:rPr lang="es-ES" sz="2000" b="1" dirty="0" err="1" smtClean="0">
                <a:solidFill>
                  <a:srgbClr val="3B5999"/>
                </a:solidFill>
              </a:rPr>
              <a:t>that</a:t>
            </a:r>
            <a:r>
              <a:rPr lang="es-ES" sz="2000" b="1" dirty="0" smtClean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the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advertising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will</a:t>
            </a:r>
            <a:r>
              <a:rPr lang="es-ES" sz="2000" b="1" dirty="0">
                <a:solidFill>
                  <a:srgbClr val="3B5999"/>
                </a:solidFill>
              </a:rPr>
              <a:t> look </a:t>
            </a:r>
            <a:r>
              <a:rPr lang="es-ES" sz="2000" b="1" dirty="0" err="1">
                <a:solidFill>
                  <a:srgbClr val="3B5999"/>
                </a:solidFill>
              </a:rPr>
              <a:t>like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 smtClean="0">
                <a:solidFill>
                  <a:srgbClr val="3B5999"/>
                </a:solidFill>
              </a:rPr>
              <a:t>this</a:t>
            </a:r>
            <a:r>
              <a:rPr lang="es-ES" sz="2000" b="1" dirty="0" smtClean="0">
                <a:solidFill>
                  <a:srgbClr val="3B5999"/>
                </a:solidFill>
              </a:rPr>
              <a:t>…</a:t>
            </a:r>
            <a:endParaRPr lang="es-ES" sz="2000" b="1" dirty="0">
              <a:solidFill>
                <a:srgbClr val="3B5999"/>
              </a:solidFill>
            </a:endParaRPr>
          </a:p>
        </p:txBody>
      </p:sp>
      <p:pic>
        <p:nvPicPr>
          <p:cNvPr id="46083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6692" y="4410844"/>
            <a:ext cx="35337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CuadroTexto 7"/>
          <p:cNvSpPr txBox="1">
            <a:spLocks noChangeArrowheads="1"/>
          </p:cNvSpPr>
          <p:nvPr/>
        </p:nvSpPr>
        <p:spPr bwMode="auto">
          <a:xfrm>
            <a:off x="5879150" y="3429000"/>
            <a:ext cx="2196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s-ES" sz="2000" b="1" dirty="0">
                <a:solidFill>
                  <a:srgbClr val="3B5999"/>
                </a:solidFill>
              </a:rPr>
              <a:t>And NOT </a:t>
            </a:r>
            <a:r>
              <a:rPr lang="es-ES" sz="2000" b="1" dirty="0" err="1">
                <a:solidFill>
                  <a:srgbClr val="3B5999"/>
                </a:solidFill>
              </a:rPr>
              <a:t>like</a:t>
            </a:r>
            <a:r>
              <a:rPr lang="es-ES" sz="2000" b="1" dirty="0">
                <a:solidFill>
                  <a:srgbClr val="3B5999"/>
                </a:solidFill>
              </a:rPr>
              <a:t> </a:t>
            </a:r>
            <a:r>
              <a:rPr lang="es-ES" sz="2000" b="1" dirty="0" err="1">
                <a:solidFill>
                  <a:srgbClr val="3B5999"/>
                </a:solidFill>
              </a:rPr>
              <a:t>this</a:t>
            </a:r>
            <a:r>
              <a:rPr lang="es-ES" sz="2000" b="1" dirty="0">
                <a:solidFill>
                  <a:srgbClr val="3B5999"/>
                </a:solidFill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09110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ALGORITHM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12616" y="4073863"/>
            <a:ext cx="2363158" cy="2363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75460" y="1482538"/>
            <a:ext cx="1537159" cy="153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330" y="1828077"/>
            <a:ext cx="2312988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CuadroTexto 4"/>
          <p:cNvSpPr txBox="1">
            <a:spLocks noChangeArrowheads="1"/>
          </p:cNvSpPr>
          <p:nvPr/>
        </p:nvSpPr>
        <p:spPr bwMode="auto">
          <a:xfrm>
            <a:off x="5155565" y="1090117"/>
            <a:ext cx="41100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rgbClr val="3B5999"/>
                </a:solidFill>
              </a:rPr>
              <a:t>Technique for increasing likes or driving website </a:t>
            </a:r>
            <a:r>
              <a:rPr lang="en-US" sz="2000" b="1" dirty="0" smtClean="0">
                <a:solidFill>
                  <a:srgbClr val="3B5999"/>
                </a:solidFill>
              </a:rPr>
              <a:t>clicks</a:t>
            </a:r>
            <a:endParaRPr lang="en-US" sz="2000" b="1" dirty="0">
              <a:solidFill>
                <a:srgbClr val="3B5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1357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CLASSIC ADS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2977" y="1211860"/>
            <a:ext cx="2457368" cy="9885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071" y="3612116"/>
            <a:ext cx="4473497" cy="2462524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6200000">
            <a:off x="2648069" y="549075"/>
            <a:ext cx="527845" cy="4459842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69940"/>
            <a:ext cx="9144000" cy="392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25841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CONTESTS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7710" y="5036505"/>
            <a:ext cx="7735570" cy="131349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1" name="CuadroTexto 4"/>
          <p:cNvSpPr txBox="1">
            <a:spLocks noChangeArrowheads="1"/>
          </p:cNvSpPr>
          <p:nvPr/>
        </p:nvSpPr>
        <p:spPr bwMode="auto">
          <a:xfrm>
            <a:off x="727710" y="5231588"/>
            <a:ext cx="773557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chemeClr val="bg1"/>
                </a:solidFill>
              </a:rPr>
              <a:t>MARKETING TACTIC THAT CAN </a:t>
            </a:r>
            <a:r>
              <a:rPr lang="en-US" sz="2000" b="1" i="1" dirty="0" smtClean="0">
                <a:solidFill>
                  <a:schemeClr val="bg1"/>
                </a:solidFill>
              </a:rPr>
              <a:t>INCREASE FANS AND BRAND AWARENESS</a:t>
            </a:r>
            <a:r>
              <a:rPr lang="en-US" sz="1800" dirty="0" smtClean="0">
                <a:solidFill>
                  <a:schemeClr val="bg1"/>
                </a:solidFill>
              </a:rPr>
              <a:t>. BUSINESSES MUST USE A THIRD-PARTY APP FOR CREATING THEIR FACEBOOK CONTEST, THEN DIRECT USERS TO THE APP FROM THEIR FACEBOOK PAGE. </a:t>
            </a:r>
            <a:endParaRPr lang="es-E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1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2201863" y="1858620"/>
            <a:ext cx="3216714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s-ES" dirty="0">
                <a:solidFill>
                  <a:srgbClr val="3B5999"/>
                </a:solidFill>
              </a:rPr>
              <a:t>MORE THAN 60.000 </a:t>
            </a:r>
            <a:r>
              <a:rPr lang="es-ES" sz="2400" b="1" i="1" dirty="0">
                <a:solidFill>
                  <a:srgbClr val="3B5999"/>
                </a:solidFill>
              </a:rPr>
              <a:t>SERVERS</a:t>
            </a:r>
          </a:p>
        </p:txBody>
      </p:sp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320676" y="3111500"/>
            <a:ext cx="7635875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s-ES" dirty="0">
                <a:solidFill>
                  <a:srgbClr val="3B5999"/>
                </a:solidFill>
              </a:rPr>
              <a:t>THE LAST </a:t>
            </a:r>
            <a:r>
              <a:rPr lang="es-ES" sz="2400" b="1" i="1" dirty="0">
                <a:solidFill>
                  <a:srgbClr val="3B5999"/>
                </a:solidFill>
              </a:rPr>
              <a:t>DATACENTER</a:t>
            </a:r>
            <a:r>
              <a:rPr lang="es-ES" sz="2400" dirty="0">
                <a:solidFill>
                  <a:srgbClr val="3B5999"/>
                </a:solidFill>
              </a:rPr>
              <a:t> </a:t>
            </a:r>
            <a:r>
              <a:rPr lang="es-ES" dirty="0">
                <a:solidFill>
                  <a:srgbClr val="3B5999"/>
                </a:solidFill>
              </a:rPr>
              <a:t>IS BASED ON ENTIRELY</a:t>
            </a:r>
            <a:r>
              <a:rPr lang="es-ES" sz="2000" dirty="0">
                <a:solidFill>
                  <a:srgbClr val="3B5999"/>
                </a:solidFill>
              </a:rPr>
              <a:t> </a:t>
            </a:r>
            <a:r>
              <a:rPr lang="es-ES" sz="2000" b="1" i="1" dirty="0">
                <a:solidFill>
                  <a:srgbClr val="3B5999"/>
                </a:solidFill>
              </a:rPr>
              <a:t>SELF-DESIGN HARDWARE </a:t>
            </a:r>
            <a:r>
              <a:rPr lang="es-ES" dirty="0">
                <a:solidFill>
                  <a:srgbClr val="3B5999"/>
                </a:solidFill>
              </a:rPr>
              <a:t>THAT WAS RECENTLY UNVEILED AS </a:t>
            </a:r>
            <a:r>
              <a:rPr lang="es-ES" altLang="es-ES" sz="2000" b="1" i="1" dirty="0">
                <a:solidFill>
                  <a:srgbClr val="3B5999"/>
                </a:solidFill>
              </a:rPr>
              <a:t>“</a:t>
            </a:r>
            <a:r>
              <a:rPr lang="es-ES" sz="2000" b="1" i="1" dirty="0">
                <a:solidFill>
                  <a:srgbClr val="3B5999"/>
                </a:solidFill>
              </a:rPr>
              <a:t>OPEN COMPUTE PROJECT</a:t>
            </a:r>
            <a:r>
              <a:rPr lang="es-ES" altLang="es-ES" sz="2000" b="1" i="1" dirty="0">
                <a:solidFill>
                  <a:srgbClr val="3B5999"/>
                </a:solidFill>
              </a:rPr>
              <a:t>”</a:t>
            </a:r>
            <a:endParaRPr lang="es-ES" sz="2000" b="1" i="1" dirty="0">
              <a:solidFill>
                <a:srgbClr val="3B5999"/>
              </a:solidFill>
            </a:endParaRP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1552575" y="5380038"/>
            <a:ext cx="5380038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s-ES" dirty="0">
                <a:solidFill>
                  <a:srgbClr val="3B5999"/>
                </a:solidFill>
              </a:rPr>
              <a:t>300 TB OF </a:t>
            </a:r>
            <a:r>
              <a:rPr lang="es-ES" sz="2400" b="1" i="1" dirty="0">
                <a:solidFill>
                  <a:srgbClr val="3B5999"/>
                </a:solidFill>
              </a:rPr>
              <a:t>DATA</a:t>
            </a:r>
            <a:r>
              <a:rPr lang="es-ES" dirty="0">
                <a:solidFill>
                  <a:srgbClr val="3B5999"/>
                </a:solidFill>
              </a:rPr>
              <a:t> STORED IN MEMCACHE PROCESSES</a:t>
            </a:r>
          </a:p>
        </p:txBody>
      </p:sp>
      <p:pic>
        <p:nvPicPr>
          <p:cNvPr id="16389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1231" y="1123950"/>
            <a:ext cx="1411288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93869">
            <a:off x="8078791" y="3006726"/>
            <a:ext cx="676275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59258">
            <a:off x="7292321" y="2249404"/>
            <a:ext cx="635000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675" y="4708526"/>
            <a:ext cx="13462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59258">
            <a:off x="8121653" y="2205040"/>
            <a:ext cx="5318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63564" y="142874"/>
            <a:ext cx="8016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2800" b="1" dirty="0" smtClean="0">
                <a:solidFill>
                  <a:srgbClr val="3B5999"/>
                </a:solidFill>
              </a:rPr>
              <a:t>Scaling challenge</a:t>
            </a:r>
            <a:endParaRPr lang="en-US" sz="2800" b="1" dirty="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16387" grpId="0"/>
      <p:bldP spid="1638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4293" y="1519238"/>
            <a:ext cx="4116388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0026" y="-38098"/>
            <a:ext cx="456355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PROMOTED POSTS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00227" y="2347428"/>
            <a:ext cx="2943225" cy="263794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155" name="CuadroTexto 4"/>
          <p:cNvSpPr txBox="1">
            <a:spLocks noChangeArrowheads="1"/>
          </p:cNvSpPr>
          <p:nvPr/>
        </p:nvSpPr>
        <p:spPr bwMode="auto">
          <a:xfrm rot="10800000" flipV="1">
            <a:off x="5600227" y="2604571"/>
            <a:ext cx="29432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chemeClr val="bg1"/>
                </a:solidFill>
              </a:rPr>
              <a:t>PAGE OWNERS PAY A FLAT RATE IN ORDER TO HAVE A SINGLE POST REACH A CERTAIN NUMBER OF USERS, </a:t>
            </a:r>
            <a:r>
              <a:rPr lang="en-US" sz="2000" b="1" i="1" dirty="0" smtClean="0">
                <a:solidFill>
                  <a:schemeClr val="bg1"/>
                </a:solidFill>
              </a:rPr>
              <a:t>INCREASING A SPECIFIC POST</a:t>
            </a:r>
            <a:r>
              <a:rPr lang="en-US" altLang="es-ES" sz="2000" b="1" i="1" dirty="0" smtClean="0">
                <a:solidFill>
                  <a:schemeClr val="bg1"/>
                </a:solidFill>
              </a:rPr>
              <a:t>’</a:t>
            </a:r>
            <a:r>
              <a:rPr lang="en-US" sz="2000" b="1" i="1" dirty="0" smtClean="0">
                <a:solidFill>
                  <a:schemeClr val="bg1"/>
                </a:solidFill>
              </a:rPr>
              <a:t>S REACH AND IMPRESSIONS </a:t>
            </a:r>
            <a:endParaRPr lang="es-ES" sz="20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91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422" y="4080511"/>
            <a:ext cx="3182938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513903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SPONSORED STORIES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9120" y="1116550"/>
            <a:ext cx="3190240" cy="2637949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3269" y="1248679"/>
            <a:ext cx="286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FACEBOOK CLAIMS THAT SPONSORED STORIES HAVE 46% HIGHER CTRS AND 20% LOWER CPCS THAN REGULAR FACEBOOK ADS, MAKING THEM A VERY SERIOUS STRATEGY FOR MARKETING ON FACEBOOK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72003" y="1248678"/>
            <a:ext cx="4127183" cy="9763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49591" y="141381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FACEBOOK AD THAT SHOWS A USER</a:t>
            </a:r>
            <a:r>
              <a:rPr lang="en-US" altLang="es-ES" sz="1800" dirty="0" smtClean="0">
                <a:solidFill>
                  <a:schemeClr val="bg1"/>
                </a:solidFill>
              </a:rPr>
              <a:t>’</a:t>
            </a:r>
            <a:r>
              <a:rPr lang="en-US" sz="1800" dirty="0" smtClean="0">
                <a:solidFill>
                  <a:schemeClr val="bg1"/>
                </a:solidFill>
              </a:rPr>
              <a:t>S INTERACTIONS TO THE USER</a:t>
            </a:r>
            <a:r>
              <a:rPr lang="en-US" altLang="es-ES" sz="1800" dirty="0" smtClean="0">
                <a:solidFill>
                  <a:schemeClr val="bg1"/>
                </a:solidFill>
              </a:rPr>
              <a:t>’</a:t>
            </a:r>
            <a:r>
              <a:rPr lang="en-US" sz="1800" dirty="0" smtClean="0">
                <a:solidFill>
                  <a:schemeClr val="bg1"/>
                </a:solidFill>
              </a:rPr>
              <a:t>S FRIENDS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72003" y="3429000"/>
            <a:ext cx="4127183" cy="113346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34074" y="3534067"/>
            <a:ext cx="4127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FACEBOOK SPONSORED STORIES CAN BE CREATED EASILY THROUGH THE FACEBOOK AD CREATE 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90723" y="5428248"/>
            <a:ext cx="4127183" cy="9763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490723" y="5593266"/>
            <a:ext cx="4127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SEEKS TO CAPITALIZE ON THE </a:t>
            </a:r>
            <a:r>
              <a:rPr lang="en-US" altLang="es-ES" sz="1800" dirty="0" smtClean="0">
                <a:solidFill>
                  <a:schemeClr val="bg1"/>
                </a:solidFill>
              </a:rPr>
              <a:t>“</a:t>
            </a:r>
            <a:r>
              <a:rPr lang="en-US" sz="1800" dirty="0" smtClean="0">
                <a:solidFill>
                  <a:schemeClr val="bg1"/>
                </a:solidFill>
              </a:rPr>
              <a:t>WORD OF MOUTH</a:t>
            </a:r>
            <a:r>
              <a:rPr lang="en-US" altLang="es-ES" sz="1800" dirty="0" smtClean="0">
                <a:solidFill>
                  <a:schemeClr val="bg1"/>
                </a:solidFill>
              </a:rPr>
              <a:t>”</a:t>
            </a:r>
            <a:r>
              <a:rPr lang="en-US" sz="1800" dirty="0" smtClean="0">
                <a:solidFill>
                  <a:schemeClr val="bg1"/>
                </a:solidFill>
              </a:rPr>
              <a:t>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00028" y="-38098"/>
            <a:ext cx="54071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FACEBOOK EXCHANGE</a:t>
            </a: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0180" y="2763522"/>
            <a:ext cx="6563642" cy="379147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290180" y="1034705"/>
            <a:ext cx="6563643" cy="59089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46480" y="1145569"/>
            <a:ext cx="7051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 RETARGETING ON FACEBOOK THROUGH REAL-TIME BIDDING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90180" y="1858724"/>
            <a:ext cx="6563643" cy="59089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18310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ADVERTISERS CAN TARGET AUDIENCES BASED ON WEB HISTORY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3236" y="3075881"/>
            <a:ext cx="1638300" cy="2867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7067" y="4027640"/>
            <a:ext cx="1789113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699" y="884389"/>
            <a:ext cx="3633597" cy="3143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4765" y="172395"/>
            <a:ext cx="2939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FIRST PARTY COOKIE DATA</a:t>
            </a:r>
          </a:p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FROM A BRAND’S OWN WEBSITE</a:t>
            </a:r>
            <a:endParaRPr lang="en-US" sz="1600" dirty="0">
              <a:solidFill>
                <a:srgbClr val="3B599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3291" y="260119"/>
            <a:ext cx="199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B5999"/>
                </a:solidFill>
              </a:rPr>
              <a:t>DSP/ATD PARTNERS</a:t>
            </a:r>
            <a:endParaRPr lang="en-US" dirty="0">
              <a:solidFill>
                <a:srgbClr val="3B59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514" y="4779081"/>
            <a:ext cx="2471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AS WELL AS THIRD PARTY</a:t>
            </a:r>
          </a:p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COOKIE DATA FROM OTHER</a:t>
            </a:r>
          </a:p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SOURCES</a:t>
            </a:r>
            <a:endParaRPr lang="en-US" sz="1600" dirty="0">
              <a:solidFill>
                <a:srgbClr val="3B599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7708" y="6095999"/>
            <a:ext cx="3529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TO TARGET USERS ON FACEBOOK BASED</a:t>
            </a:r>
          </a:p>
          <a:p>
            <a:pPr algn="ctr"/>
            <a:r>
              <a:rPr lang="en-US" sz="1600" dirty="0" smtClean="0">
                <a:solidFill>
                  <a:srgbClr val="3B5999"/>
                </a:solidFill>
              </a:rPr>
              <a:t>ON THEIR PREVIOUS WEB ACTIVITY</a:t>
            </a:r>
            <a:endParaRPr lang="en-US" sz="1600" dirty="0">
              <a:solidFill>
                <a:srgbClr val="3B59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1644" y="172395"/>
            <a:ext cx="3045702" cy="584774"/>
          </a:xfrm>
          <a:prstGeom prst="rect">
            <a:avLst/>
          </a:prstGeom>
          <a:noFill/>
          <a:ln w="1905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58120" y="152398"/>
            <a:ext cx="2220949" cy="584774"/>
          </a:xfrm>
          <a:prstGeom prst="rect">
            <a:avLst/>
          </a:prstGeom>
          <a:noFill/>
          <a:ln w="1905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73959" y="6095998"/>
            <a:ext cx="3679909" cy="584774"/>
          </a:xfrm>
          <a:prstGeom prst="rect">
            <a:avLst/>
          </a:prstGeom>
          <a:noFill/>
          <a:ln w="1905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514001" y="839143"/>
            <a:ext cx="4339864" cy="199128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30" name="Picture 6" descr="http://indexexchange.com/images/ecologo/accu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04330" y="917356"/>
            <a:ext cx="842683" cy="8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ndexexchange.com/images/ecologo/appnexu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4213" y="1923045"/>
            <a:ext cx="890942" cy="89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ndexexchange.com/images/ecologo/conversa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7001" y="926610"/>
            <a:ext cx="996435" cy="9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adloox.com/wp-content/uploads/2013/12/vivak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3263" y="1562132"/>
            <a:ext cx="1572949" cy="11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ndexexchange.com/images/ecologo/digilan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3649" y="1543642"/>
            <a:ext cx="1013011" cy="10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4846" y="2312161"/>
            <a:ext cx="1525508" cy="341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2143" y="869785"/>
            <a:ext cx="922070" cy="92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 descr="https://encrypted-tbn1.gstatic.com/images?q=tbn:ANd9GcQ1H_nuUPdljTohVDOFY9kfElUcnn-VfHytCOzAsfgWrDdZySy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2492" y="1311562"/>
            <a:ext cx="909044" cy="9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/>
          <p:cNvSpPr/>
          <p:nvPr/>
        </p:nvSpPr>
        <p:spPr>
          <a:xfrm rot="16200000">
            <a:off x="3903728" y="1488433"/>
            <a:ext cx="527845" cy="692708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910033" y="2830431"/>
            <a:ext cx="527845" cy="1315076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6200000">
            <a:off x="6329329" y="3974056"/>
            <a:ext cx="527845" cy="1019976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87506" y="4747969"/>
            <a:ext cx="2589988" cy="892886"/>
          </a:xfrm>
          <a:prstGeom prst="rect">
            <a:avLst/>
          </a:prstGeom>
          <a:noFill/>
          <a:ln w="19050">
            <a:solidFill>
              <a:srgbClr val="3B5999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19527" y="4596348"/>
            <a:ext cx="0" cy="1427935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477497" y="5191423"/>
            <a:ext cx="618227" cy="0"/>
          </a:xfrm>
          <a:prstGeom prst="straightConnector1">
            <a:avLst/>
          </a:prstGeom>
          <a:ln w="38100"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095721" y="1834788"/>
            <a:ext cx="0" cy="3356636"/>
          </a:xfrm>
          <a:prstGeom prst="line">
            <a:avLst/>
          </a:prstGeom>
          <a:ln w="31750"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21294" y="110166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3B5999"/>
                </a:solidFill>
              </a:rPr>
              <a:t>1</a:t>
            </a:r>
            <a:endParaRPr lang="en-US" sz="3600" b="1" dirty="0">
              <a:solidFill>
                <a:srgbClr val="3B5999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68429" y="306635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3B5999"/>
                </a:solidFill>
              </a:rPr>
              <a:t>2</a:t>
            </a:r>
            <a:endParaRPr lang="en-US" sz="3600" b="1" dirty="0">
              <a:solidFill>
                <a:srgbClr val="3B5999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04421" y="370447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3B5999"/>
                </a:solidFill>
              </a:rPr>
              <a:t>3</a:t>
            </a:r>
            <a:endParaRPr lang="en-US" sz="3600" b="1" dirty="0">
              <a:solidFill>
                <a:srgbClr val="3B5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12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 animBg="1"/>
      <p:bldP spid="16" grpId="0" animBg="1"/>
      <p:bldP spid="17" grpId="0" animBg="1"/>
      <p:bldP spid="18" grpId="0" animBg="1"/>
      <p:bldP spid="32" grpId="0" animBg="1"/>
      <p:bldP spid="33" grpId="0" animBg="1"/>
      <p:bldP spid="34" grpId="0" animBg="1"/>
      <p:bldP spid="35" grpId="0" animBg="1"/>
      <p:bldP spid="30" grpId="0"/>
      <p:bldP spid="50" grpId="0"/>
      <p:bldP spid="5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Imagen 4" descr="Screen Shot 2014-07-02 at 6.40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" y="1496614"/>
            <a:ext cx="4551045" cy="427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33153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OPEN GRAPH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29062" y="1496614"/>
            <a:ext cx="3718701" cy="728426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10480" y="1506044"/>
            <a:ext cx="3637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 charset="0"/>
              <a:buNone/>
            </a:pPr>
            <a:r>
              <a:rPr lang="en-US" b="1" dirty="0" smtClean="0">
                <a:solidFill>
                  <a:schemeClr val="bg1"/>
                </a:solidFill>
              </a:rPr>
              <a:t>BUSINESSES CAN LABEL A USER</a:t>
            </a:r>
            <a:r>
              <a:rPr lang="en-US" altLang="es-ES" b="1" dirty="0" smtClean="0">
                <a:solidFill>
                  <a:schemeClr val="bg1"/>
                </a:solidFill>
              </a:rPr>
              <a:t>’</a:t>
            </a:r>
            <a:r>
              <a:rPr lang="en-US" b="1" dirty="0" smtClean="0">
                <a:solidFill>
                  <a:schemeClr val="bg1"/>
                </a:solidFill>
              </a:rPr>
              <a:t>S ACTION WITH THEIR APP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10484" y="2444173"/>
            <a:ext cx="3637279" cy="2046548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73044" y="2545773"/>
            <a:ext cx="3301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BUSINESSES CAN CREATE THIRD-PARTY APPS THAT CONNECT TO A USER AND POST A NOTICE ON FACEBOOK WHEN A USER PERFORMS A SPECIFIC ACTION WITH THE  APP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10481" y="4717703"/>
            <a:ext cx="3637280" cy="105256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10483" y="4782319"/>
            <a:ext cx="3637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Arial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ALLOWS FOR CREATIVE INTERACTIVE OPTIONS OUTSIDE OF THE STANDARD </a:t>
            </a:r>
            <a:r>
              <a:rPr lang="en-US" altLang="es-ES" dirty="0" smtClean="0">
                <a:solidFill>
                  <a:schemeClr val="bg1"/>
                </a:solidFill>
              </a:rPr>
              <a:t>“</a:t>
            </a:r>
            <a:r>
              <a:rPr lang="en-US" dirty="0" smtClean="0">
                <a:solidFill>
                  <a:schemeClr val="bg1"/>
                </a:solidFill>
              </a:rPr>
              <a:t>LIKE</a:t>
            </a:r>
            <a:r>
              <a:rPr lang="en-US" altLang="es-ES" dirty="0" smtClean="0">
                <a:solidFill>
                  <a:schemeClr val="bg1"/>
                </a:solidFill>
              </a:rPr>
              <a:t>”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altLang="es-ES" dirty="0" smtClean="0">
                <a:solidFill>
                  <a:schemeClr val="bg1"/>
                </a:solidFill>
              </a:rPr>
              <a:t>“</a:t>
            </a:r>
            <a:r>
              <a:rPr lang="en-US" dirty="0" smtClean="0">
                <a:solidFill>
                  <a:schemeClr val="bg1"/>
                </a:solidFill>
              </a:rPr>
              <a:t>COMMENT</a:t>
            </a:r>
            <a:r>
              <a:rPr lang="en-US" altLang="es-ES" dirty="0" smtClean="0">
                <a:solidFill>
                  <a:schemeClr val="bg1"/>
                </a:solidFill>
              </a:rPr>
              <a:t>”</a:t>
            </a:r>
            <a:endParaRPr lang="es-E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605" y="1864659"/>
            <a:ext cx="1226674" cy="1226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6895" y="4643718"/>
            <a:ext cx="11378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B5999"/>
                </a:solidFill>
              </a:rPr>
              <a:t>Listen</a:t>
            </a:r>
          </a:p>
          <a:p>
            <a:r>
              <a:rPr lang="en-US" dirty="0" smtClean="0">
                <a:solidFill>
                  <a:srgbClr val="3B5999"/>
                </a:solidFill>
              </a:rPr>
              <a:t>Watch</a:t>
            </a:r>
          </a:p>
          <a:p>
            <a:r>
              <a:rPr lang="en-US" dirty="0" smtClean="0">
                <a:solidFill>
                  <a:srgbClr val="3B5999"/>
                </a:solidFill>
              </a:rPr>
              <a:t>Play</a:t>
            </a:r>
          </a:p>
          <a:p>
            <a:r>
              <a:rPr lang="en-US" dirty="0" smtClean="0">
                <a:solidFill>
                  <a:srgbClr val="3B5999"/>
                </a:solidFill>
              </a:rPr>
              <a:t>Cook </a:t>
            </a:r>
          </a:p>
          <a:p>
            <a:r>
              <a:rPr lang="en-US" dirty="0" smtClean="0">
                <a:solidFill>
                  <a:srgbClr val="3B5999"/>
                </a:solidFill>
              </a:rPr>
              <a:t>Want</a:t>
            </a:r>
          </a:p>
          <a:p>
            <a:r>
              <a:rPr lang="en-US" dirty="0" smtClean="0">
                <a:solidFill>
                  <a:srgbClr val="3B5999"/>
                </a:solidFill>
              </a:rPr>
              <a:t>Customize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8760" y="4652682"/>
            <a:ext cx="7945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3B5999"/>
                </a:solidFill>
              </a:rPr>
              <a:t>Song</a:t>
            </a:r>
          </a:p>
          <a:p>
            <a:pPr algn="ctr"/>
            <a:r>
              <a:rPr lang="en-US" dirty="0" smtClean="0">
                <a:solidFill>
                  <a:srgbClr val="3B5999"/>
                </a:solidFill>
              </a:rPr>
              <a:t>Movie</a:t>
            </a:r>
          </a:p>
          <a:p>
            <a:pPr algn="ctr"/>
            <a:r>
              <a:rPr lang="en-US" dirty="0" smtClean="0">
                <a:solidFill>
                  <a:srgbClr val="3B5999"/>
                </a:solidFill>
              </a:rPr>
              <a:t>Game</a:t>
            </a:r>
          </a:p>
          <a:p>
            <a:pPr algn="ctr"/>
            <a:r>
              <a:rPr lang="en-US" dirty="0" smtClean="0">
                <a:solidFill>
                  <a:srgbClr val="3B5999"/>
                </a:solidFill>
              </a:rPr>
              <a:t>Recipe</a:t>
            </a:r>
          </a:p>
          <a:p>
            <a:pPr algn="ctr"/>
            <a:r>
              <a:rPr lang="en-US" dirty="0" smtClean="0">
                <a:solidFill>
                  <a:srgbClr val="3B5999"/>
                </a:solidFill>
              </a:rPr>
              <a:t>Shoes</a:t>
            </a:r>
          </a:p>
          <a:p>
            <a:pPr algn="ctr"/>
            <a:r>
              <a:rPr lang="en-US" dirty="0" smtClean="0">
                <a:solidFill>
                  <a:srgbClr val="3B5999"/>
                </a:solidFill>
              </a:rPr>
              <a:t>Car</a:t>
            </a:r>
          </a:p>
        </p:txBody>
      </p:sp>
      <p:sp>
        <p:nvSpPr>
          <p:cNvPr id="9" name="Left Brace 8"/>
          <p:cNvSpPr/>
          <p:nvPr/>
        </p:nvSpPr>
        <p:spPr>
          <a:xfrm>
            <a:off x="3137651" y="4750606"/>
            <a:ext cx="616323" cy="1540550"/>
          </a:xfrm>
          <a:prstGeom prst="leftBrace">
            <a:avLst>
              <a:gd name="adj1" fmla="val 51969"/>
              <a:gd name="adj2" fmla="val 50000"/>
            </a:avLst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72225" y="5336213"/>
            <a:ext cx="120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5999"/>
                </a:solidFill>
              </a:rPr>
              <a:t>EXAMPLES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4739" y="324433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5999"/>
                </a:solidFill>
              </a:rPr>
              <a:t>USER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3971" y="3244335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5999"/>
                </a:solidFill>
              </a:rPr>
              <a:t>ACTION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9772" y="3237148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5999"/>
                </a:solidFill>
              </a:rPr>
              <a:t>OBJECT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4395" y="302095"/>
            <a:ext cx="4295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3B5999"/>
                </a:solidFill>
              </a:rPr>
              <a:t>OPEN GRAPH FRAMEWORK</a:t>
            </a:r>
            <a:endParaRPr lang="en-US" sz="2800" b="1" dirty="0">
              <a:solidFill>
                <a:srgbClr val="3B5999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14333" y="2073093"/>
            <a:ext cx="1206196" cy="804155"/>
          </a:xfrm>
          <a:prstGeom prst="roundRect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09772" y="1989896"/>
            <a:ext cx="1031784" cy="970546"/>
          </a:xfrm>
          <a:prstGeom prst="ellipse">
            <a:avLst/>
          </a:prstGeom>
          <a:noFill/>
          <a:ln w="412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6200000">
            <a:off x="2520862" y="1965179"/>
            <a:ext cx="527845" cy="1019976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5479216" y="1965179"/>
            <a:ext cx="527845" cy="1019976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085470" y="3694348"/>
            <a:ext cx="263922" cy="671371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6924087" y="3694348"/>
            <a:ext cx="263922" cy="671371"/>
          </a:xfrm>
          <a:prstGeom prst="downArrow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99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/>
      <p:bldP spid="11" grpId="0"/>
      <p:bldP spid="12" grpId="0"/>
      <p:bldP spid="13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17639" y="590549"/>
            <a:ext cx="630833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3B5999"/>
                </a:solidFill>
              </a:rPr>
              <a:t>THANK YOU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78050" y="4003676"/>
            <a:ext cx="4787900" cy="1865314"/>
          </a:xfrm>
          <a:prstGeom prst="roundRect">
            <a:avLst>
              <a:gd name="adj" fmla="val 8468"/>
            </a:avLst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3" name="Título 1"/>
          <p:cNvSpPr txBox="1">
            <a:spLocks/>
          </p:cNvSpPr>
          <p:nvPr/>
        </p:nvSpPr>
        <p:spPr bwMode="auto">
          <a:xfrm>
            <a:off x="2292353" y="4365625"/>
            <a:ext cx="45577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s-ES" sz="4100" b="1">
                <a:solidFill>
                  <a:schemeClr val="bg1"/>
                </a:solidFill>
              </a:rPr>
              <a:t>VALERIA DI PERSIO</a:t>
            </a:r>
          </a:p>
          <a:p>
            <a:pPr algn="ctr" eaLnBrk="1" hangingPunct="1">
              <a:lnSpc>
                <a:spcPct val="80000"/>
              </a:lnSpc>
            </a:pPr>
            <a:r>
              <a:rPr lang="es-ES" sz="4100" b="1">
                <a:solidFill>
                  <a:schemeClr val="bg1"/>
                </a:solidFill>
              </a:rPr>
              <a:t>CRISTINA MUÑOZ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489326" y="3357563"/>
            <a:ext cx="21667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s-ES" sz="3600" b="1">
                <a:solidFill>
                  <a:srgbClr val="3B5999"/>
                </a:solidFill>
              </a:rPr>
              <a:t>THE TEAM</a:t>
            </a:r>
            <a:endParaRPr lang="en-US" sz="360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3584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6"/>
          <p:cNvSpPr>
            <a:spLocks noChangeArrowheads="1"/>
          </p:cNvSpPr>
          <p:nvPr/>
        </p:nvSpPr>
        <p:spPr bwMode="auto">
          <a:xfrm>
            <a:off x="-554038" y="1295400"/>
            <a:ext cx="7650163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s-ES" dirty="0">
                <a:solidFill>
                  <a:srgbClr val="3B5999"/>
                </a:solidFill>
              </a:rPr>
              <a:t>THE HADOOP AND HIVE CLUSTER IS MADE OF 300.000 </a:t>
            </a:r>
            <a:r>
              <a:rPr lang="es-ES" sz="2400" b="1" i="1" dirty="0">
                <a:solidFill>
                  <a:srgbClr val="3B5999"/>
                </a:solidFill>
              </a:rPr>
              <a:t>SERVERS</a:t>
            </a:r>
            <a:r>
              <a:rPr lang="es-ES" dirty="0">
                <a:solidFill>
                  <a:srgbClr val="3B5999"/>
                </a:solidFill>
              </a:rPr>
              <a:t> WITH 8 CORES, 32GB RAM, 12TB DISKS</a:t>
            </a:r>
          </a:p>
        </p:txBody>
      </p:sp>
      <p:sp>
        <p:nvSpPr>
          <p:cNvPr id="17411" name="Rectangle 7"/>
          <p:cNvSpPr>
            <a:spLocks noChangeArrowheads="1"/>
          </p:cNvSpPr>
          <p:nvPr/>
        </p:nvSpPr>
        <p:spPr bwMode="auto">
          <a:xfrm>
            <a:off x="1516063" y="4611688"/>
            <a:ext cx="7627937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s-ES" dirty="0">
                <a:solidFill>
                  <a:srgbClr val="3B5999"/>
                </a:solidFill>
              </a:rPr>
              <a:t>100BILLION </a:t>
            </a:r>
            <a:r>
              <a:rPr lang="es-ES" sz="2400" b="1" i="1" dirty="0">
                <a:solidFill>
                  <a:srgbClr val="3B5999"/>
                </a:solidFill>
              </a:rPr>
              <a:t>HITS</a:t>
            </a:r>
            <a:r>
              <a:rPr lang="es-ES" dirty="0">
                <a:solidFill>
                  <a:srgbClr val="3B5999"/>
                </a:solidFill>
              </a:rPr>
              <a:t>, 50BILLION </a:t>
            </a:r>
            <a:r>
              <a:rPr lang="es-ES" sz="2400" b="1" i="1" dirty="0">
                <a:solidFill>
                  <a:srgbClr val="3B5999"/>
                </a:solidFill>
              </a:rPr>
              <a:t>PHOTOS</a:t>
            </a:r>
            <a:r>
              <a:rPr lang="es-ES" dirty="0">
                <a:solidFill>
                  <a:srgbClr val="3B5999"/>
                </a:solidFill>
              </a:rPr>
              <a:t>, 3TRILLION </a:t>
            </a:r>
            <a:r>
              <a:rPr lang="es-ES" sz="2400" b="1" i="1" dirty="0">
                <a:solidFill>
                  <a:srgbClr val="3B5999"/>
                </a:solidFill>
              </a:rPr>
              <a:t>OBJECTS CACHED</a:t>
            </a:r>
            <a:r>
              <a:rPr lang="es-ES" dirty="0">
                <a:solidFill>
                  <a:srgbClr val="3B5999"/>
                </a:solidFill>
              </a:rPr>
              <a:t>, 130TB OF </a:t>
            </a:r>
            <a:r>
              <a:rPr lang="es-ES" sz="2400" b="1" i="1" dirty="0">
                <a:solidFill>
                  <a:srgbClr val="3B5999"/>
                </a:solidFill>
              </a:rPr>
              <a:t>LOGS PER DAY</a:t>
            </a:r>
            <a:endParaRPr lang="es-ES" b="1" i="1" dirty="0">
              <a:solidFill>
                <a:srgbClr val="3B5999"/>
              </a:solidFill>
            </a:endParaRPr>
          </a:p>
        </p:txBody>
      </p:sp>
      <p:pic>
        <p:nvPicPr>
          <p:cNvPr id="17412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714502"/>
            <a:ext cx="622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4575" y="1016001"/>
            <a:ext cx="895350" cy="89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4978" y="514352"/>
            <a:ext cx="108902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840" y="4397376"/>
            <a:ext cx="1120775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201613" y="2184402"/>
            <a:ext cx="6615112" cy="814388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-965200" y="2386013"/>
            <a:ext cx="764857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s-ES" sz="2400" b="1" i="1" dirty="0">
                <a:solidFill>
                  <a:schemeClr val="bg1"/>
                </a:solidFill>
              </a:rPr>
              <a:t>TOTAL: 24.000 CORES, 96TB RAM AND 36PB DISKS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  <p:bldP spid="17411" grpId="0"/>
      <p:bldP spid="19" grpId="0" animBg="1"/>
      <p:bldP spid="174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64231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ARCHITECTURE OVERVIEW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61" name="Rectangle 3"/>
          <p:cNvSpPr>
            <a:spLocks noChangeArrowheads="1"/>
          </p:cNvSpPr>
          <p:nvPr/>
        </p:nvSpPr>
        <p:spPr bwMode="auto">
          <a:xfrm>
            <a:off x="636588" y="912814"/>
            <a:ext cx="80168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 sz="2800" b="1" dirty="0" smtClean="0">
                <a:solidFill>
                  <a:srgbClr val="3B5999"/>
                </a:solidFill>
              </a:rPr>
              <a:t>Front end &amp; Back end</a:t>
            </a:r>
            <a:endParaRPr lang="en-US" sz="2800" b="1" dirty="0">
              <a:solidFill>
                <a:srgbClr val="3B5999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43128" y="2795588"/>
            <a:ext cx="1476375" cy="1266826"/>
          </a:xfrm>
          <a:prstGeom prst="roundRect">
            <a:avLst/>
          </a:prstGeom>
          <a:solidFill>
            <a:srgbClr val="FFFFCC"/>
          </a:solidFill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356228" y="2762251"/>
            <a:ext cx="1476375" cy="1266826"/>
          </a:xfrm>
          <a:prstGeom prst="roundRect">
            <a:avLst/>
          </a:prstGeom>
          <a:solidFill>
            <a:srgbClr val="CCFF99"/>
          </a:solidFill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64" name="TextBox 9"/>
          <p:cNvSpPr txBox="1">
            <a:spLocks noChangeArrowheads="1"/>
          </p:cNvSpPr>
          <p:nvPr/>
        </p:nvSpPr>
        <p:spPr bwMode="auto">
          <a:xfrm>
            <a:off x="2196959" y="2828926"/>
            <a:ext cx="13687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b="1" dirty="0">
                <a:solidFill>
                  <a:srgbClr val="3B5999"/>
                </a:solidFill>
              </a:rPr>
              <a:t>FRONT</a:t>
            </a:r>
          </a:p>
          <a:p>
            <a:pPr algn="ctr" eaLnBrk="1" hangingPunct="1"/>
            <a:r>
              <a:rPr lang="en-US" sz="1800" b="1" dirty="0">
                <a:solidFill>
                  <a:srgbClr val="3B5999"/>
                </a:solidFill>
              </a:rPr>
              <a:t>END</a:t>
            </a:r>
          </a:p>
          <a:p>
            <a:pPr algn="ctr" eaLnBrk="1" hangingPunct="1"/>
            <a:r>
              <a:rPr lang="en-US" sz="1800" dirty="0">
                <a:solidFill>
                  <a:srgbClr val="3B5999"/>
                </a:solidFill>
              </a:rPr>
              <a:t>presentation</a:t>
            </a:r>
          </a:p>
          <a:p>
            <a:pPr algn="ctr" eaLnBrk="1" hangingPunct="1"/>
            <a:r>
              <a:rPr lang="en-US" sz="1800" dirty="0">
                <a:solidFill>
                  <a:srgbClr val="3B5999"/>
                </a:solidFill>
              </a:rPr>
              <a:t>layer</a:t>
            </a:r>
          </a:p>
        </p:txBody>
      </p:sp>
      <p:sp>
        <p:nvSpPr>
          <p:cNvPr id="19465" name="Rectangle 10"/>
          <p:cNvSpPr>
            <a:spLocks noChangeArrowheads="1"/>
          </p:cNvSpPr>
          <p:nvPr/>
        </p:nvSpPr>
        <p:spPr bwMode="auto">
          <a:xfrm>
            <a:off x="5338763" y="2795589"/>
            <a:ext cx="15113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3B5999"/>
                </a:solidFill>
              </a:rPr>
              <a:t>BACK</a:t>
            </a:r>
          </a:p>
          <a:p>
            <a:pPr algn="ctr"/>
            <a:r>
              <a:rPr lang="en-US" b="1" dirty="0">
                <a:solidFill>
                  <a:srgbClr val="3B5999"/>
                </a:solidFill>
              </a:rPr>
              <a:t>END</a:t>
            </a:r>
          </a:p>
          <a:p>
            <a:pPr algn="ctr"/>
            <a:r>
              <a:rPr lang="en-US" dirty="0">
                <a:solidFill>
                  <a:srgbClr val="3B5999"/>
                </a:solidFill>
              </a:rPr>
              <a:t>presentation</a:t>
            </a:r>
          </a:p>
          <a:p>
            <a:pPr algn="ctr"/>
            <a:r>
              <a:rPr lang="en-US" dirty="0">
                <a:solidFill>
                  <a:srgbClr val="3B5999"/>
                </a:solidFill>
              </a:rPr>
              <a:t>layer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56228" y="5248275"/>
            <a:ext cx="1476375" cy="1266826"/>
          </a:xfrm>
          <a:prstGeom prst="roundRect">
            <a:avLst/>
          </a:prstGeom>
          <a:solidFill>
            <a:srgbClr val="FFCCCC"/>
          </a:solidFill>
          <a:ln w="25400">
            <a:solidFill>
              <a:srgbClr val="3B599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67" name="TextBox 11"/>
          <p:cNvSpPr txBox="1">
            <a:spLocks noChangeArrowheads="1"/>
          </p:cNvSpPr>
          <p:nvPr/>
        </p:nvSpPr>
        <p:spPr bwMode="auto">
          <a:xfrm>
            <a:off x="5461999" y="5403851"/>
            <a:ext cx="12648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rgbClr val="3B5999"/>
                </a:solidFill>
              </a:rPr>
              <a:t>Business &amp;</a:t>
            </a:r>
          </a:p>
          <a:p>
            <a:pPr algn="ctr" eaLnBrk="1" hangingPunct="1"/>
            <a:r>
              <a:rPr lang="en-US" sz="1800" dirty="0">
                <a:solidFill>
                  <a:srgbClr val="3B5999"/>
                </a:solidFill>
              </a:rPr>
              <a:t>data access</a:t>
            </a:r>
          </a:p>
          <a:p>
            <a:pPr algn="ctr" eaLnBrk="1" hangingPunct="1"/>
            <a:r>
              <a:rPr lang="en-US" sz="1800" dirty="0">
                <a:solidFill>
                  <a:srgbClr val="3B5999"/>
                </a:solidFill>
              </a:rPr>
              <a:t>layers</a:t>
            </a:r>
          </a:p>
        </p:txBody>
      </p:sp>
      <p:pic>
        <p:nvPicPr>
          <p:cNvPr id="19468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10028" y="2620965"/>
            <a:ext cx="885825" cy="110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TextBox 22"/>
          <p:cNvSpPr txBox="1">
            <a:spLocks noChangeArrowheads="1"/>
          </p:cNvSpPr>
          <p:nvPr/>
        </p:nvSpPr>
        <p:spPr bwMode="auto">
          <a:xfrm>
            <a:off x="4111628" y="3770314"/>
            <a:ext cx="681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DATA</a:t>
            </a:r>
          </a:p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BASE</a:t>
            </a:r>
          </a:p>
        </p:txBody>
      </p:sp>
      <p:sp>
        <p:nvSpPr>
          <p:cNvPr id="19470" name="TextBox 23"/>
          <p:cNvSpPr txBox="1">
            <a:spLocks noChangeArrowheads="1"/>
          </p:cNvSpPr>
          <p:nvPr/>
        </p:nvSpPr>
        <p:spPr bwMode="auto">
          <a:xfrm>
            <a:off x="392113" y="1762126"/>
            <a:ext cx="10514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VISITORS</a:t>
            </a:r>
          </a:p>
        </p:txBody>
      </p:sp>
      <p:sp>
        <p:nvSpPr>
          <p:cNvPr id="19471" name="TextBox 24"/>
          <p:cNvSpPr txBox="1">
            <a:spLocks noChangeArrowheads="1"/>
          </p:cNvSpPr>
          <p:nvPr/>
        </p:nvSpPr>
        <p:spPr bwMode="auto">
          <a:xfrm>
            <a:off x="3759200" y="1762126"/>
            <a:ext cx="14161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WEB SERVER</a:t>
            </a:r>
          </a:p>
        </p:txBody>
      </p:sp>
      <p:sp>
        <p:nvSpPr>
          <p:cNvPr id="19472" name="TextBox 25"/>
          <p:cNvSpPr txBox="1">
            <a:spLocks noChangeArrowheads="1"/>
          </p:cNvSpPr>
          <p:nvPr/>
        </p:nvSpPr>
        <p:spPr bwMode="auto">
          <a:xfrm>
            <a:off x="7924802" y="1762126"/>
            <a:ext cx="7381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>
                <a:solidFill>
                  <a:srgbClr val="3B5999"/>
                </a:solidFill>
              </a:rPr>
              <a:t>STAFF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682753" y="3395663"/>
            <a:ext cx="460375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82750" y="2828926"/>
            <a:ext cx="0" cy="3052763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72350" y="2990852"/>
            <a:ext cx="0" cy="3052763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850063" y="3394075"/>
            <a:ext cx="525462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95850" y="3175000"/>
            <a:ext cx="261938" cy="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772150" y="4029074"/>
            <a:ext cx="0" cy="121920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365875" y="4029074"/>
            <a:ext cx="0" cy="121920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336675" y="5865814"/>
            <a:ext cx="355600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8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515" y="5341939"/>
            <a:ext cx="1182687" cy="118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Straight Connector 50"/>
          <p:cNvCxnSpPr/>
          <p:nvPr/>
        </p:nvCxnSpPr>
        <p:spPr>
          <a:xfrm flipH="1">
            <a:off x="1414463" y="4221163"/>
            <a:ext cx="277812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8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226" y="3770314"/>
            <a:ext cx="119697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Straight Connector 56"/>
          <p:cNvCxnSpPr/>
          <p:nvPr/>
        </p:nvCxnSpPr>
        <p:spPr>
          <a:xfrm flipH="1">
            <a:off x="1404938" y="2828926"/>
            <a:ext cx="277812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8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2739" y="2336801"/>
            <a:ext cx="1182687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Connector 57"/>
          <p:cNvCxnSpPr/>
          <p:nvPr/>
        </p:nvCxnSpPr>
        <p:spPr>
          <a:xfrm flipH="1">
            <a:off x="7372352" y="2989262"/>
            <a:ext cx="277813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372352" y="4373563"/>
            <a:ext cx="277813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7372352" y="6043613"/>
            <a:ext cx="277813" cy="0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89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0166" y="5351463"/>
            <a:ext cx="1163637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0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0166" y="3770313"/>
            <a:ext cx="1163637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91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50166" y="2366966"/>
            <a:ext cx="1163637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 flipV="1">
            <a:off x="2881313" y="4062414"/>
            <a:ext cx="0" cy="180340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881313" y="5865814"/>
            <a:ext cx="2474912" cy="15875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57788" y="3175001"/>
            <a:ext cx="0" cy="2409826"/>
          </a:xfrm>
          <a:prstGeom prst="line">
            <a:avLst/>
          </a:prstGeom>
          <a:ln>
            <a:solidFill>
              <a:srgbClr val="3B599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57791" y="5584827"/>
            <a:ext cx="198437" cy="6350"/>
          </a:xfrm>
          <a:prstGeom prst="straightConnector1">
            <a:avLst/>
          </a:prstGeom>
          <a:ln>
            <a:solidFill>
              <a:srgbClr val="3B5999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9045" y="5865814"/>
            <a:ext cx="166514" cy="17811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8558" y="3922464"/>
            <a:ext cx="166514" cy="17811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0161" y="2860517"/>
            <a:ext cx="166514" cy="178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99160" y="4778373"/>
            <a:ext cx="7345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3B5999"/>
                </a:solidFill>
              </a:rPr>
              <a:t>NOW WE WILL SEE SOME OF THE SOFTWARE THAT HELPS FACEBOOK SCALE</a:t>
            </a:r>
            <a:endParaRPr lang="en-US" b="1" dirty="0">
              <a:solidFill>
                <a:srgbClr val="3B5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0025" y="-38098"/>
            <a:ext cx="6358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</a:rPr>
              <a:t>SOFTWARE &amp; SCALABILITY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69939"/>
            <a:ext cx="9144000" cy="808037"/>
          </a:xfrm>
          <a:prstGeom prst="rect">
            <a:avLst/>
          </a:prstGeom>
          <a:solidFill>
            <a:srgbClr val="ECEC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200026" y="814389"/>
            <a:ext cx="8404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000" b="1" dirty="0" smtClean="0">
                <a:solidFill>
                  <a:srgbClr val="3B5999"/>
                </a:solidFill>
              </a:rPr>
              <a:t>Software that helps Facebook to scale</a:t>
            </a:r>
            <a:endParaRPr lang="en-US" sz="4000" b="1" dirty="0">
              <a:solidFill>
                <a:srgbClr val="3B5999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1676" y="2576513"/>
            <a:ext cx="8222361" cy="1865827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1040" y="2734958"/>
            <a:ext cx="772363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bg1"/>
                </a:solidFill>
              </a:rPr>
              <a:t>IN SOME WAYS FACEBOOK IS </a:t>
            </a:r>
            <a:r>
              <a:rPr lang="en-GB" sz="2400" b="1" dirty="0" smtClean="0">
                <a:solidFill>
                  <a:schemeClr val="bg1"/>
                </a:solidFill>
              </a:rPr>
              <a:t>STILL A LAMP SITE </a:t>
            </a:r>
            <a:r>
              <a:rPr lang="en-GB" sz="2000" b="1" dirty="0" smtClean="0">
                <a:solidFill>
                  <a:schemeClr val="bg1"/>
                </a:solidFill>
              </a:rPr>
              <a:t>, BUT IT HAS HAD TO </a:t>
            </a:r>
            <a:r>
              <a:rPr lang="en-GB" sz="2400" b="1" i="1" dirty="0" smtClean="0">
                <a:solidFill>
                  <a:schemeClr val="bg1"/>
                </a:solidFill>
              </a:rPr>
              <a:t>CHANGE AND EXTEND </a:t>
            </a:r>
            <a:r>
              <a:rPr lang="en-GB" sz="2000" b="1" dirty="0" smtClean="0">
                <a:solidFill>
                  <a:schemeClr val="bg1"/>
                </a:solidFill>
              </a:rPr>
              <a:t>ITS OPERATION TO INCORPORATE A LOT OF OTHER ELEMENTS AND SERVICES, AND MODIFY THE APPROACH TO EXISTING ONES</a:t>
            </a:r>
          </a:p>
          <a:p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388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89028" y="1181101"/>
            <a:ext cx="6615113" cy="814388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484" name="Rectangle 8"/>
          <p:cNvSpPr>
            <a:spLocks noChangeArrowheads="1"/>
          </p:cNvSpPr>
          <p:nvPr/>
        </p:nvSpPr>
        <p:spPr bwMode="auto">
          <a:xfrm>
            <a:off x="1379538" y="1325563"/>
            <a:ext cx="50409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s-ES" sz="2000" dirty="0">
                <a:solidFill>
                  <a:schemeClr val="bg1"/>
                </a:solidFill>
              </a:rPr>
              <a:t>4 COMPONENTS OF A </a:t>
            </a:r>
            <a:r>
              <a:rPr lang="es-ES" sz="2800" b="1" dirty="0">
                <a:solidFill>
                  <a:schemeClr val="bg1"/>
                </a:solidFill>
              </a:rPr>
              <a:t>SOLUTION STACK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89028" y="2432050"/>
            <a:ext cx="6615113" cy="99695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89028" y="3857627"/>
            <a:ext cx="6615113" cy="92710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089028" y="5210175"/>
            <a:ext cx="6615113" cy="1065214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488" name="Rectangle 12"/>
          <p:cNvSpPr>
            <a:spLocks noChangeArrowheads="1"/>
          </p:cNvSpPr>
          <p:nvPr/>
        </p:nvSpPr>
        <p:spPr bwMode="auto">
          <a:xfrm>
            <a:off x="1193800" y="2432052"/>
            <a:ext cx="64071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s-ES" sz="2000" dirty="0">
                <a:solidFill>
                  <a:schemeClr val="bg1"/>
                </a:solidFill>
              </a:rPr>
              <a:t>COMPOSED ENTIRELY OF </a:t>
            </a:r>
            <a:r>
              <a:rPr lang="es-ES" sz="2800" b="1" dirty="0">
                <a:solidFill>
                  <a:schemeClr val="bg1"/>
                </a:solidFill>
              </a:rPr>
              <a:t>FREE AND OPEN SOURCED SOFTWARE</a:t>
            </a:r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1193800" y="3857626"/>
            <a:ext cx="6407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s-ES" sz="2000" dirty="0">
                <a:solidFill>
                  <a:schemeClr val="bg1"/>
                </a:solidFill>
              </a:rPr>
              <a:t>SUITABLE FOR BUILDING </a:t>
            </a:r>
            <a:r>
              <a:rPr lang="es-ES" sz="2400" b="1" dirty="0">
                <a:solidFill>
                  <a:schemeClr val="bg1"/>
                </a:solidFill>
              </a:rPr>
              <a:t>HIGH-AVAILABILITY HEAVY-DUTY DYNAMIC WEBSITES</a:t>
            </a:r>
          </a:p>
        </p:txBody>
      </p:sp>
      <p:sp>
        <p:nvSpPr>
          <p:cNvPr id="20490" name="Rectangle 14"/>
          <p:cNvSpPr>
            <a:spLocks noChangeArrowheads="1"/>
          </p:cNvSpPr>
          <p:nvPr/>
        </p:nvSpPr>
        <p:spPr bwMode="auto">
          <a:xfrm>
            <a:off x="1193800" y="5353052"/>
            <a:ext cx="64071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s-ES" sz="2000" dirty="0">
                <a:solidFill>
                  <a:schemeClr val="bg1"/>
                </a:solidFill>
              </a:rPr>
              <a:t>CAPABLE OF SERVING TENS OF THOUSANDS OF </a:t>
            </a:r>
            <a:r>
              <a:rPr lang="es-ES" sz="2800" b="1" dirty="0">
                <a:solidFill>
                  <a:schemeClr val="bg1"/>
                </a:solidFill>
              </a:rPr>
              <a:t>REQUESTS SIMULTANEOUSLY</a:t>
            </a:r>
          </a:p>
        </p:txBody>
      </p:sp>
      <p:sp>
        <p:nvSpPr>
          <p:cNvPr id="20491" name="TextBox 4"/>
          <p:cNvSpPr txBox="1">
            <a:spLocks noChangeArrowheads="1"/>
          </p:cNvSpPr>
          <p:nvPr/>
        </p:nvSpPr>
        <p:spPr bwMode="auto">
          <a:xfrm>
            <a:off x="200026" y="-38098"/>
            <a:ext cx="155844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LAMP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484" grpId="0"/>
      <p:bldP spid="10" grpId="0" animBg="1"/>
      <p:bldP spid="11" grpId="0" animBg="1"/>
      <p:bldP spid="12" grpId="0" animBg="1"/>
      <p:bldP spid="20488" grpId="0"/>
      <p:bldP spid="20489" grpId="0"/>
      <p:bldP spid="204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38100"/>
            <a:ext cx="9144000" cy="808039"/>
          </a:xfrm>
          <a:prstGeom prst="rect">
            <a:avLst/>
          </a:prstGeom>
          <a:solidFill>
            <a:srgbClr val="3B59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0027" y="-38098"/>
            <a:ext cx="41472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4400" b="1" dirty="0">
                <a:solidFill>
                  <a:schemeClr val="bg1"/>
                </a:solidFill>
              </a:rPr>
              <a:t>LINUX &amp; APACHE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62300" y="1879600"/>
            <a:ext cx="5405438" cy="1549400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253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752" y="1600200"/>
            <a:ext cx="23145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817750">
            <a:off x="520702" y="4789488"/>
            <a:ext cx="2606675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3162300" y="4387850"/>
            <a:ext cx="5405438" cy="1624013"/>
          </a:xfrm>
          <a:prstGeom prst="roundRect">
            <a:avLst/>
          </a:prstGeom>
          <a:solidFill>
            <a:srgbClr val="3B599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536" name="Rectangle 4"/>
          <p:cNvSpPr>
            <a:spLocks noChangeArrowheads="1"/>
          </p:cNvSpPr>
          <p:nvPr/>
        </p:nvSpPr>
        <p:spPr bwMode="auto">
          <a:xfrm>
            <a:off x="3262313" y="1957389"/>
            <a:ext cx="51181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s-ES" dirty="0">
                <a:solidFill>
                  <a:schemeClr val="bg1"/>
                </a:solidFill>
              </a:rPr>
              <a:t>IT IS A UNIX-LIKE </a:t>
            </a:r>
            <a:r>
              <a:rPr lang="es-ES" sz="2400" b="1" i="1" dirty="0">
                <a:solidFill>
                  <a:schemeClr val="bg1"/>
                </a:solidFill>
              </a:rPr>
              <a:t>OPERATING SYSTEM </a:t>
            </a:r>
            <a:r>
              <a:rPr lang="es-ES" dirty="0">
                <a:solidFill>
                  <a:schemeClr val="bg1"/>
                </a:solidFill>
              </a:rPr>
              <a:t>KERNEL</a:t>
            </a:r>
          </a:p>
          <a:p>
            <a:pPr>
              <a:buFont typeface="Arial" charset="0"/>
              <a:buNone/>
            </a:pPr>
            <a:endParaRPr lang="es-ES" dirty="0">
              <a:solidFill>
                <a:schemeClr val="bg1"/>
              </a:solidFill>
            </a:endParaRPr>
          </a:p>
          <a:p>
            <a:pPr>
              <a:buFont typeface="Arial" charset="0"/>
              <a:buNone/>
            </a:pPr>
            <a:r>
              <a:rPr lang="es-ES" dirty="0">
                <a:solidFill>
                  <a:schemeClr val="bg1"/>
                </a:solidFill>
              </a:rPr>
              <a:t>IT IS </a:t>
            </a:r>
            <a:r>
              <a:rPr lang="es-ES" sz="2000" b="1" i="1" dirty="0">
                <a:solidFill>
                  <a:schemeClr val="bg1"/>
                </a:solidFill>
              </a:rPr>
              <a:t>OPEN SOURCED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sz="2000" b="1" i="1" dirty="0">
                <a:solidFill>
                  <a:schemeClr val="bg1"/>
                </a:solidFill>
              </a:rPr>
              <a:t>HIGHLY CUSTOMIZABLE</a:t>
            </a:r>
            <a:r>
              <a:rPr lang="es-ES" dirty="0">
                <a:solidFill>
                  <a:schemeClr val="bg1"/>
                </a:solidFill>
              </a:rPr>
              <a:t>, AND </a:t>
            </a:r>
            <a:r>
              <a:rPr lang="es-ES" sz="2000" b="1" i="1" dirty="0">
                <a:solidFill>
                  <a:schemeClr val="bg1"/>
                </a:solidFill>
              </a:rPr>
              <a:t>SECURE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2537" name="Rectangle 7"/>
          <p:cNvSpPr>
            <a:spLocks noChangeArrowheads="1"/>
          </p:cNvSpPr>
          <p:nvPr/>
        </p:nvSpPr>
        <p:spPr bwMode="auto">
          <a:xfrm>
            <a:off x="3275013" y="4610102"/>
            <a:ext cx="5105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s-ES" dirty="0">
                <a:solidFill>
                  <a:schemeClr val="bg1"/>
                </a:solidFill>
              </a:rPr>
              <a:t>FACEBOOK RUNS THE LINUX OPERATING SYSTEM APACHE HTTP SERVER WHICH IS ALSO </a:t>
            </a:r>
            <a:r>
              <a:rPr lang="es-ES" b="1" i="1" dirty="0">
                <a:solidFill>
                  <a:schemeClr val="bg1"/>
                </a:solidFill>
              </a:rPr>
              <a:t>FREE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sz="1400" dirty="0">
                <a:solidFill>
                  <a:schemeClr val="bg1"/>
                </a:solidFill>
              </a:rPr>
              <a:t>AND IS THE </a:t>
            </a:r>
            <a:endParaRPr lang="es-ES" dirty="0">
              <a:solidFill>
                <a:schemeClr val="bg1"/>
              </a:solidFill>
            </a:endParaRPr>
          </a:p>
          <a:p>
            <a:pPr algn="ctr">
              <a:buFont typeface="Arial" charset="0"/>
              <a:buNone/>
            </a:pPr>
            <a:r>
              <a:rPr lang="es-ES" sz="2400" b="1" i="1" dirty="0">
                <a:solidFill>
                  <a:schemeClr val="bg1"/>
                </a:solidFill>
              </a:rPr>
              <a:t>MOST POPULAR OPEN SOURCE WEB SERVER IN USE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286126" y="1328740"/>
            <a:ext cx="12314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B5999"/>
                </a:solidFill>
              </a:rPr>
              <a:t>LINUX</a:t>
            </a:r>
            <a:endParaRPr lang="en-US" sz="3200" dirty="0">
              <a:solidFill>
                <a:srgbClr val="3B5999"/>
              </a:solidFill>
            </a:endParaRPr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3286125" y="3797301"/>
            <a:ext cx="2527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B5999"/>
                </a:solidFill>
              </a:rPr>
              <a:t>APACHE HTTP</a:t>
            </a:r>
            <a:endParaRPr lang="en-US" sz="3200" dirty="0">
              <a:solidFill>
                <a:srgbClr val="3B5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2536" grpId="0"/>
      <p:bldP spid="22537" grpId="0"/>
      <p:bldP spid="22538" grpId="0"/>
      <p:bldP spid="2253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1668</Words>
  <Application>Microsoft Office PowerPoint</Application>
  <PresentationFormat>全屏显示(4:3)</PresentationFormat>
  <Paragraphs>321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Tema de Office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Valeria Di Persio</dc:creator>
  <cp:lastModifiedBy>billowqiu</cp:lastModifiedBy>
  <cp:revision>220</cp:revision>
  <dcterms:created xsi:type="dcterms:W3CDTF">2014-06-29T10:07:58Z</dcterms:created>
  <dcterms:modified xsi:type="dcterms:W3CDTF">2015-08-15T15:14:09Z</dcterms:modified>
</cp:coreProperties>
</file>